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41"/>
  </p:notesMasterIdLst>
  <p:sldIdLst>
    <p:sldId id="257" r:id="rId3"/>
    <p:sldId id="471" r:id="rId4"/>
    <p:sldId id="468" r:id="rId5"/>
    <p:sldId id="469" r:id="rId6"/>
    <p:sldId id="472" r:id="rId7"/>
    <p:sldId id="260" r:id="rId8"/>
    <p:sldId id="262" r:id="rId9"/>
    <p:sldId id="264" r:id="rId10"/>
    <p:sldId id="470" r:id="rId11"/>
    <p:sldId id="265" r:id="rId12"/>
    <p:sldId id="473" r:id="rId13"/>
    <p:sldId id="439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408" r:id="rId22"/>
    <p:sldId id="282" r:id="rId23"/>
    <p:sldId id="283" r:id="rId24"/>
    <p:sldId id="284" r:id="rId25"/>
    <p:sldId id="285" r:id="rId26"/>
    <p:sldId id="286" r:id="rId27"/>
    <p:sldId id="445" r:id="rId28"/>
    <p:sldId id="446" r:id="rId29"/>
    <p:sldId id="447" r:id="rId30"/>
    <p:sldId id="448" r:id="rId31"/>
    <p:sldId id="440" r:id="rId32"/>
    <p:sldId id="428" r:id="rId33"/>
    <p:sldId id="429" r:id="rId34"/>
    <p:sldId id="441" r:id="rId35"/>
    <p:sldId id="442" r:id="rId36"/>
    <p:sldId id="443" r:id="rId37"/>
    <p:sldId id="444" r:id="rId38"/>
    <p:sldId id="387" r:id="rId39"/>
    <p:sldId id="300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5B9BD5"/>
    <a:srgbClr val="ED7D31"/>
    <a:srgbClr val="F1F1F1"/>
    <a:srgbClr val="F3D066"/>
    <a:srgbClr val="F3B044"/>
    <a:srgbClr val="E6794A"/>
    <a:srgbClr val="EFF6FC"/>
    <a:srgbClr val="E6ECFF"/>
    <a:srgbClr val="6D9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28" y="-96"/>
      </p:cViewPr>
      <p:guideLst>
        <p:guide orient="horz" pos="2118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2019/6/28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7"/>
          <a:stretch>
            <a:fillRect/>
          </a:stretch>
        </p:blipFill>
        <p:spPr>
          <a:xfrm flipH="1">
            <a:off x="952499" y="0"/>
            <a:ext cx="11239500" cy="6880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8E2B-9C36-4502-8ACA-B3186A2A89B6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E0F-9720-4A79-B9F3-3554C40F13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D53C-0C7D-416A-9706-AC3C098AA777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AFC-50AE-44C9-A94A-C3694F8DD3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-25938"/>
            <a:ext cx="12191998" cy="6898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593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2019/6/28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2019/6/28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8E2B-9C36-4502-8ACA-B3186A2A89B6}" type="datetimeFigureOut">
              <a:rPr lang="zh-CN" altLang="en-US" smtClean="0"/>
              <a:pPr/>
              <a:t>2019/6/28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DE0F-9720-4A79-B9F3-3554C40F13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65" y="-1270"/>
            <a:ext cx="12324080" cy="69608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64360" y="2555240"/>
            <a:ext cx="81953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喀斯玛商城操作流程培训</a:t>
            </a:r>
          </a:p>
        </p:txBody>
      </p:sp>
      <p:sp>
        <p:nvSpPr>
          <p:cNvPr id="6" name="矩形 5"/>
          <p:cNvSpPr/>
          <p:nvPr/>
        </p:nvSpPr>
        <p:spPr>
          <a:xfrm>
            <a:off x="4003116" y="5456411"/>
            <a:ext cx="4145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喀斯玛（北京）科技有限公司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8820" y="3571240"/>
            <a:ext cx="81953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南方科技大学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66595" y="2578735"/>
            <a:ext cx="2442845" cy="14712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2"/>
          <p:cNvSpPr txBox="1"/>
          <p:nvPr/>
        </p:nvSpPr>
        <p:spPr>
          <a:xfrm>
            <a:off x="626110" y="5242877"/>
            <a:ext cx="6003290" cy="59499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学校官网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常用系统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教学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&amp;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师生”一栏中，名称为“实验耗材采购管理平台”点击喀斯玛商城图标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9550" y="41211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进入商城首页</a:t>
            </a:r>
          </a:p>
        </p:txBody>
      </p:sp>
      <p:sp>
        <p:nvSpPr>
          <p:cNvPr id="144" name="菱形 143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5" name="菱形 144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F1F695-8BA5-4935-92C0-F05DB5F33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9458"/>
            <a:ext cx="6979538" cy="37863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D3A3F42-685B-49A9-80C3-E1534BE9F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020128"/>
            <a:ext cx="5536695" cy="46982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pic>
        <p:nvPicPr>
          <p:cNvPr id="3" name="图片 2" descr="未命名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49" y="1417924"/>
            <a:ext cx="6962732" cy="528800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文本框 12"/>
          <p:cNvSpPr txBox="1"/>
          <p:nvPr/>
        </p:nvSpPr>
        <p:spPr>
          <a:xfrm>
            <a:off x="9046210" y="1786255"/>
            <a:ext cx="2803525" cy="59499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使用门户统一账号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SSID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登录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 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跳转商城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9550" y="41211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进入商城首页</a:t>
            </a:r>
          </a:p>
        </p:txBody>
      </p:sp>
      <p:sp>
        <p:nvSpPr>
          <p:cNvPr id="144" name="菱形 143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5" name="菱形 144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02379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67665" y="596265"/>
            <a:ext cx="4408170" cy="952500"/>
          </a:xfrm>
          <a:prstGeom prst="rect">
            <a:avLst/>
          </a:prstGeom>
          <a:noFill/>
        </p:spPr>
        <p:txBody>
          <a:bodyPr wrap="square" lIns="121948" tIns="60973" rIns="121948" bIns="60973">
            <a:spAutoFit/>
          </a:bodyPr>
          <a:lstStyle/>
          <a:p>
            <a:pPr algn="ctr">
              <a:defRPr/>
            </a:pPr>
            <a:r>
              <a:rPr lang="zh-CN" altLang="en-US" sz="5400" b="1" spc="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r>
              <a:rPr lang="zh-CN" altLang="en-US" sz="4800" b="1" spc="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spc="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pic>
        <p:nvPicPr>
          <p:cNvPr id="11" name="图片 10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883410" y="2432050"/>
            <a:ext cx="2940050" cy="2940050"/>
            <a:chOff x="1742" y="3607"/>
            <a:chExt cx="5328" cy="5328"/>
          </a:xfrm>
        </p:grpSpPr>
        <p:sp>
          <p:nvSpPr>
            <p:cNvPr id="7" name="椭圆 6"/>
            <p:cNvSpPr/>
            <p:nvPr/>
          </p:nvSpPr>
          <p:spPr>
            <a:xfrm>
              <a:off x="1742" y="3607"/>
              <a:ext cx="5328" cy="53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035" y="4244"/>
              <a:ext cx="2642" cy="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auto">
                <a:lnSpc>
                  <a:spcPct val="120000"/>
                </a:lnSpc>
              </a:pPr>
              <a:r>
                <a:rPr lang="zh-CN" altLang="en-US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036" y="6630"/>
              <a:ext cx="2641" cy="13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52" y="5957"/>
              <a:ext cx="4008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—— ONLINE——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289165" y="2453640"/>
            <a:ext cx="2918460" cy="2918460"/>
            <a:chOff x="1742" y="3607"/>
            <a:chExt cx="5328" cy="5328"/>
          </a:xfrm>
        </p:grpSpPr>
        <p:sp>
          <p:nvSpPr>
            <p:cNvPr id="3" name="椭圆 2"/>
            <p:cNvSpPr/>
            <p:nvPr/>
          </p:nvSpPr>
          <p:spPr>
            <a:xfrm>
              <a:off x="1742" y="3607"/>
              <a:ext cx="5328" cy="5328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5" y="4244"/>
              <a:ext cx="2642" cy="1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auto">
                <a:lnSpc>
                  <a:spcPct val="120000"/>
                </a:lnSpc>
              </a:pPr>
              <a:r>
                <a:rPr lang="zh-CN" altLang="en-US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6" y="6630"/>
              <a:ext cx="2641" cy="14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52" y="5957"/>
              <a:ext cx="4189" cy="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—— OFFLINE——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28030" y="1846580"/>
            <a:ext cx="5015230" cy="61404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      </a:t>
            </a:r>
            <a:r>
              <a:rPr lang="zh-CN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采购会员设置</a:t>
            </a:r>
          </a:p>
        </p:txBody>
      </p:sp>
      <p:sp>
        <p:nvSpPr>
          <p:cNvPr id="4" name="矩形 3"/>
          <p:cNvSpPr/>
          <p:nvPr/>
        </p:nvSpPr>
        <p:spPr>
          <a:xfrm>
            <a:off x="5828030" y="281686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       </a:t>
            </a:r>
            <a:r>
              <a:rPr lang="zh-CN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采购操作</a:t>
            </a:r>
          </a:p>
        </p:txBody>
      </p:sp>
      <p:sp>
        <p:nvSpPr>
          <p:cNvPr id="8" name="矩形 7"/>
          <p:cNvSpPr/>
          <p:nvPr/>
        </p:nvSpPr>
        <p:spPr>
          <a:xfrm>
            <a:off x="5828030" y="369062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3       </a:t>
            </a:r>
            <a:r>
              <a:rPr lang="zh-CN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验货操作</a:t>
            </a:r>
          </a:p>
        </p:txBody>
      </p:sp>
      <p:sp>
        <p:nvSpPr>
          <p:cNvPr id="9" name="矩形 8"/>
          <p:cNvSpPr/>
          <p:nvPr/>
        </p:nvSpPr>
        <p:spPr>
          <a:xfrm>
            <a:off x="5828030" y="457962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4       </a:t>
            </a:r>
            <a:r>
              <a:rPr lang="zh-CN" altLang="en-US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报账</a:t>
            </a:r>
            <a:r>
              <a:rPr lang="zh-CN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操作</a:t>
            </a:r>
          </a:p>
        </p:txBody>
      </p:sp>
      <p:sp>
        <p:nvSpPr>
          <p:cNvPr id="10" name="矩形 9"/>
          <p:cNvSpPr/>
          <p:nvPr/>
        </p:nvSpPr>
        <p:spPr>
          <a:xfrm>
            <a:off x="5828030" y="5412105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5       </a:t>
            </a:r>
            <a:r>
              <a:rPr lang="zh-CN" altLang="en-US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补充说明</a:t>
            </a:r>
          </a:p>
        </p:txBody>
      </p:sp>
      <p:pic>
        <p:nvPicPr>
          <p:cNvPr id="11" name="图片 10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06170" y="1955165"/>
            <a:ext cx="3383280" cy="3383280"/>
            <a:chOff x="1742" y="3607"/>
            <a:chExt cx="5328" cy="5328"/>
          </a:xfrm>
        </p:grpSpPr>
        <p:sp>
          <p:nvSpPr>
            <p:cNvPr id="3" name="椭圆 2"/>
            <p:cNvSpPr/>
            <p:nvPr/>
          </p:nvSpPr>
          <p:spPr>
            <a:xfrm>
              <a:off x="1742" y="3607"/>
              <a:ext cx="5328" cy="53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5" y="4244"/>
              <a:ext cx="2642" cy="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auto">
                <a:lnSpc>
                  <a:spcPct val="120000"/>
                </a:lnSpc>
              </a:pPr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6" y="6630"/>
              <a:ext cx="264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</a:t>
              </a:r>
              <a:endParaRPr lang="zh-CN" altLang="en-US" sz="5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52" y="5957"/>
              <a:ext cx="40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—— ONLINE——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475" y="14795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采购会员设置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/>
          <a:srcRect r="847" b="4766"/>
          <a:stretch>
            <a:fillRect/>
          </a:stretch>
        </p:blipFill>
        <p:spPr>
          <a:xfrm>
            <a:off x="511810" y="2070100"/>
            <a:ext cx="7546041" cy="4758055"/>
          </a:xfrm>
          <a:prstGeom prst="rect">
            <a:avLst/>
          </a:prstGeom>
        </p:spPr>
      </p:pic>
      <p:sp>
        <p:nvSpPr>
          <p:cNvPr id="12" name="文本框 12"/>
          <p:cNvSpPr txBox="1"/>
          <p:nvPr/>
        </p:nvSpPr>
        <p:spPr>
          <a:xfrm>
            <a:off x="7960360" y="5190490"/>
            <a:ext cx="4025265" cy="91186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indent="0" algn="l">
              <a:lnSpc>
                <a:spcPct val="100000"/>
              </a:lnSpc>
              <a:buFont typeface="+mj-ea"/>
              <a:buNone/>
            </a:pPr>
            <a:r>
              <a:rPr lang="zh-CN" altLang="en-US" sz="17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仿宋" panose="02010600040101010101" charset="-122"/>
                <a:sym typeface="Times New Roman" panose="02020603050405020304"/>
              </a:rPr>
              <a:t>注意：</a:t>
            </a:r>
            <a:endParaRPr lang="zh-CN" altLang="en-US" sz="17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仿宋" panose="02010600040101010101" charset="-122"/>
              <a:sym typeface="Times New Roman" panose="02020603050405020304"/>
            </a:endParaRPr>
          </a:p>
          <a:p>
            <a:pPr marL="342900" indent="-342900" algn="l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7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仿宋" panose="02010600040101010101" charset="-122"/>
                <a:sym typeface="Times New Roman" panose="02020603050405020304"/>
              </a:rPr>
              <a:t>会员登录后，核对并补充个人信息</a:t>
            </a:r>
          </a:p>
          <a:p>
            <a:pPr marL="342900" indent="-342900" algn="l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7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仿宋" panose="02010600040101010101" charset="-122"/>
                <a:sym typeface="Times New Roman" panose="02020603050405020304"/>
              </a:rPr>
              <a:t>姓名、邮箱、手机号码必须正确</a:t>
            </a:r>
            <a:endParaRPr lang="en-US" altLang="zh-CN" sz="17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仿宋" panose="02010600040101010101" charset="-122"/>
              <a:sym typeface="Times New Roman" panose="02020603050405020304"/>
            </a:endParaRPr>
          </a:p>
          <a:p>
            <a:pPr marL="342900" indent="-342900" algn="l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7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仿宋" panose="02010600040101010101" charset="-122"/>
                <a:sym typeface="Times New Roman" panose="02020603050405020304"/>
              </a:rPr>
              <a:t>修改个人密码，建议与上网密码一致。</a:t>
            </a:r>
          </a:p>
        </p:txBody>
      </p:sp>
      <p:pic>
        <p:nvPicPr>
          <p:cNvPr id="13" name="图片 12" descr="修改资料欢迎图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0360" y="2804795"/>
            <a:ext cx="3693795" cy="16986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960360" y="5130165"/>
            <a:ext cx="4129405" cy="122110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7480" y="3242310"/>
            <a:ext cx="1207770" cy="13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7320" y="3041650"/>
            <a:ext cx="1207770" cy="13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50870" y="5391785"/>
            <a:ext cx="27876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810" y="959485"/>
            <a:ext cx="9646285" cy="901065"/>
          </a:xfrm>
          <a:prstGeom prst="rect">
            <a:avLst/>
          </a:prstGeom>
        </p:spPr>
      </p:pic>
      <p:sp>
        <p:nvSpPr>
          <p:cNvPr id="11" name="文本框 12"/>
          <p:cNvSpPr txBox="1"/>
          <p:nvPr/>
        </p:nvSpPr>
        <p:spPr>
          <a:xfrm>
            <a:off x="8294370" y="1860550"/>
            <a:ext cx="3279140" cy="42037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步：进入商城首页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 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会员中心</a:t>
            </a:r>
          </a:p>
        </p:txBody>
      </p:sp>
      <p:sp>
        <p:nvSpPr>
          <p:cNvPr id="15" name="矩形 14"/>
          <p:cNvSpPr/>
          <p:nvPr/>
        </p:nvSpPr>
        <p:spPr>
          <a:xfrm>
            <a:off x="649605" y="3736340"/>
            <a:ext cx="766445" cy="132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49115" y="6505575"/>
            <a:ext cx="829310" cy="2965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229090" y="4060190"/>
            <a:ext cx="1203325" cy="3473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2"/>
          <p:cNvSpPr txBox="1"/>
          <p:nvPr/>
        </p:nvSpPr>
        <p:spPr>
          <a:xfrm>
            <a:off x="2473325" y="2636520"/>
            <a:ext cx="5024755" cy="42037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步：点击我的资料 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 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核对补充个人信息，并保存</a:t>
            </a:r>
          </a:p>
        </p:txBody>
      </p:sp>
      <p:sp>
        <p:nvSpPr>
          <p:cNvPr id="20" name="文本框 12"/>
          <p:cNvSpPr txBox="1"/>
          <p:nvPr/>
        </p:nvSpPr>
        <p:spPr>
          <a:xfrm>
            <a:off x="8768080" y="4533900"/>
            <a:ext cx="2261870" cy="42037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3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步：点击确定即可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805" y="999490"/>
            <a:ext cx="11248390" cy="554228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475" y="147955"/>
            <a:ext cx="5745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采购会员设置</a:t>
            </a:r>
            <a:r>
              <a:rPr lang="en-US" altLang="zh-CN" sz="2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添加课题经费号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8" name="文本框 12"/>
          <p:cNvSpPr txBox="1"/>
          <p:nvPr/>
        </p:nvSpPr>
        <p:spPr>
          <a:xfrm>
            <a:off x="6598920" y="1245870"/>
            <a:ext cx="3366135" cy="35179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步：点击添加课题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/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经费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/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项目号</a:t>
            </a:r>
          </a:p>
        </p:txBody>
      </p:sp>
      <p:sp>
        <p:nvSpPr>
          <p:cNvPr id="2" name="矩形 1"/>
          <p:cNvSpPr/>
          <p:nvPr/>
        </p:nvSpPr>
        <p:spPr>
          <a:xfrm>
            <a:off x="4538345" y="2215515"/>
            <a:ext cx="994410" cy="16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8945" y="2215515"/>
            <a:ext cx="593725" cy="16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6840" y="3368675"/>
            <a:ext cx="8575040" cy="3172460"/>
          </a:xfrm>
          <a:prstGeom prst="rect">
            <a:avLst/>
          </a:prstGeom>
        </p:spPr>
      </p:pic>
      <p:sp>
        <p:nvSpPr>
          <p:cNvPr id="9" name="文本框 12"/>
          <p:cNvSpPr txBox="1"/>
          <p:nvPr/>
        </p:nvSpPr>
        <p:spPr>
          <a:xfrm>
            <a:off x="5532755" y="3543935"/>
            <a:ext cx="4283075" cy="45339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3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步：填写课题号及相关经费信息，并保存</a:t>
            </a:r>
            <a:endParaRPr lang="en-US" altLang="zh-CN" sz="1600" b="1" kern="1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1365885" y="3570605"/>
            <a:ext cx="2287270" cy="59499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进入用户中心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管理课题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/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经费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/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项目号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28030" y="184658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       </a:t>
            </a:r>
            <a:r>
              <a:rPr lang="zh-CN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采购会员设置</a:t>
            </a:r>
          </a:p>
        </p:txBody>
      </p:sp>
      <p:sp>
        <p:nvSpPr>
          <p:cNvPr id="4" name="矩形 3"/>
          <p:cNvSpPr/>
          <p:nvPr/>
        </p:nvSpPr>
        <p:spPr>
          <a:xfrm>
            <a:off x="5828030" y="2696845"/>
            <a:ext cx="5015230" cy="61404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      </a:t>
            </a:r>
            <a:r>
              <a:rPr lang="zh-CN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采购操作</a:t>
            </a:r>
          </a:p>
        </p:txBody>
      </p:sp>
      <p:sp>
        <p:nvSpPr>
          <p:cNvPr id="8" name="矩形 7"/>
          <p:cNvSpPr/>
          <p:nvPr/>
        </p:nvSpPr>
        <p:spPr>
          <a:xfrm>
            <a:off x="5828030" y="369062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3       </a:t>
            </a:r>
            <a:r>
              <a:rPr lang="zh-CN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验货操作</a:t>
            </a:r>
          </a:p>
        </p:txBody>
      </p:sp>
      <p:sp>
        <p:nvSpPr>
          <p:cNvPr id="9" name="矩形 8"/>
          <p:cNvSpPr/>
          <p:nvPr/>
        </p:nvSpPr>
        <p:spPr>
          <a:xfrm>
            <a:off x="5828030" y="457962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4       </a:t>
            </a:r>
            <a:r>
              <a:rPr lang="zh-CN" altLang="en-US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报账</a:t>
            </a:r>
            <a:r>
              <a:rPr lang="zh-CN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操作</a:t>
            </a:r>
          </a:p>
        </p:txBody>
      </p:sp>
      <p:sp>
        <p:nvSpPr>
          <p:cNvPr id="10" name="矩形 9"/>
          <p:cNvSpPr/>
          <p:nvPr/>
        </p:nvSpPr>
        <p:spPr>
          <a:xfrm>
            <a:off x="5828030" y="5412105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5       </a:t>
            </a:r>
            <a:r>
              <a:rPr lang="zh-CN" altLang="en-US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补充说明</a:t>
            </a:r>
          </a:p>
        </p:txBody>
      </p:sp>
      <p:pic>
        <p:nvPicPr>
          <p:cNvPr id="11" name="图片 10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06170" y="1955165"/>
            <a:ext cx="3383280" cy="3383280"/>
            <a:chOff x="1742" y="3607"/>
            <a:chExt cx="5328" cy="5328"/>
          </a:xfrm>
        </p:grpSpPr>
        <p:sp>
          <p:nvSpPr>
            <p:cNvPr id="3" name="椭圆 2"/>
            <p:cNvSpPr/>
            <p:nvPr/>
          </p:nvSpPr>
          <p:spPr>
            <a:xfrm>
              <a:off x="1742" y="3607"/>
              <a:ext cx="5328" cy="53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5" y="4244"/>
              <a:ext cx="2642" cy="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auto">
                <a:lnSpc>
                  <a:spcPct val="120000"/>
                </a:lnSpc>
              </a:pPr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6" y="6630"/>
              <a:ext cx="264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52" y="5957"/>
              <a:ext cx="40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—— ONLINE——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下箭头 13"/>
          <p:cNvSpPr/>
          <p:nvPr/>
        </p:nvSpPr>
        <p:spPr>
          <a:xfrm>
            <a:off x="326390" y="1430020"/>
            <a:ext cx="151765" cy="343027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520065" y="1322070"/>
            <a:ext cx="1856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搜索商品</a:t>
            </a:r>
            <a:r>
              <a:rPr lang="zh-CN" altLang="en-US" sz="24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17" name="TextBox 28"/>
          <p:cNvSpPr txBox="1"/>
          <p:nvPr/>
        </p:nvSpPr>
        <p:spPr>
          <a:xfrm>
            <a:off x="520065" y="2127885"/>
            <a:ext cx="2024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加入购物车 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523875" y="3006090"/>
            <a:ext cx="1826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提交订单 </a:t>
            </a:r>
          </a:p>
        </p:txBody>
      </p:sp>
      <p:sp>
        <p:nvSpPr>
          <p:cNvPr id="19" name="TextBox 31"/>
          <p:cNvSpPr txBox="1"/>
          <p:nvPr/>
        </p:nvSpPr>
        <p:spPr>
          <a:xfrm>
            <a:off x="548640" y="3844925"/>
            <a:ext cx="178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审核订单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45" y="1202055"/>
            <a:ext cx="6905625" cy="145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" y="2929890"/>
            <a:ext cx="946277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" y="4199890"/>
            <a:ext cx="946340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475" y="14795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采购操作（采购人）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26390" y="1475740"/>
            <a:ext cx="152400" cy="1524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9450070" y="1492885"/>
            <a:ext cx="2641600" cy="59499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在首页搜索栏输入商品名称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/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商品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CAS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号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/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商家名称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16205" y="5121275"/>
            <a:ext cx="2641600" cy="59499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对搜索结果进行条件筛选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下箭头 13"/>
          <p:cNvSpPr/>
          <p:nvPr/>
        </p:nvSpPr>
        <p:spPr>
          <a:xfrm>
            <a:off x="326390" y="1430020"/>
            <a:ext cx="151765" cy="343027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520065" y="1322070"/>
            <a:ext cx="1856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搜索商品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520065" y="2127885"/>
            <a:ext cx="2024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加入购物车 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523875" y="3006090"/>
            <a:ext cx="1826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提交订单 </a:t>
            </a:r>
          </a:p>
        </p:txBody>
      </p:sp>
      <p:sp>
        <p:nvSpPr>
          <p:cNvPr id="19" name="TextBox 31"/>
          <p:cNvSpPr txBox="1"/>
          <p:nvPr/>
        </p:nvSpPr>
        <p:spPr>
          <a:xfrm>
            <a:off x="548640" y="3844925"/>
            <a:ext cx="178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审核订单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475" y="14795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采购操作（采购人）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26390" y="2289175"/>
            <a:ext cx="152400" cy="1524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7162165" y="887095"/>
            <a:ext cx="3350895" cy="77216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点击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①标示的按钮，选择商品数量，加入购物车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90" y="2782570"/>
            <a:ext cx="7139940" cy="360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6" r="1315"/>
          <a:stretch>
            <a:fillRect/>
          </a:stretch>
        </p:blipFill>
        <p:spPr bwMode="auto">
          <a:xfrm>
            <a:off x="2434590" y="1788795"/>
            <a:ext cx="9555480" cy="105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37520" y="1360170"/>
            <a:ext cx="1352550" cy="428625"/>
          </a:xfrm>
          <a:prstGeom prst="rect">
            <a:avLst/>
          </a:prstGeom>
        </p:spPr>
      </p:pic>
      <p:sp>
        <p:nvSpPr>
          <p:cNvPr id="9" name="文本框 12"/>
          <p:cNvSpPr txBox="1"/>
          <p:nvPr/>
        </p:nvSpPr>
        <p:spPr>
          <a:xfrm>
            <a:off x="1715770" y="5503545"/>
            <a:ext cx="2926715" cy="68453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点击购物车，查看我的购物车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rcRect r="23164"/>
          <a:stretch>
            <a:fillRect/>
          </a:stretch>
        </p:blipFill>
        <p:spPr>
          <a:xfrm>
            <a:off x="2434590" y="2835910"/>
            <a:ext cx="2398395" cy="22847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40430" y="4455795"/>
            <a:ext cx="38735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512550" y="1839595"/>
            <a:ext cx="38735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3" name="矩形 12"/>
          <p:cNvSpPr/>
          <p:nvPr/>
        </p:nvSpPr>
        <p:spPr>
          <a:xfrm>
            <a:off x="11544300" y="2117090"/>
            <a:ext cx="340360" cy="367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44175" y="1341120"/>
            <a:ext cx="1476375" cy="441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86655" y="2908935"/>
            <a:ext cx="1628140" cy="441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6851015" y="6077585"/>
            <a:ext cx="2926715" cy="68453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3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点击去结算，进入订单提交页</a:t>
            </a:r>
          </a:p>
        </p:txBody>
      </p:sp>
      <p:sp>
        <p:nvSpPr>
          <p:cNvPr id="15" name="矩形 14"/>
          <p:cNvSpPr/>
          <p:nvPr/>
        </p:nvSpPr>
        <p:spPr>
          <a:xfrm>
            <a:off x="10544175" y="5897245"/>
            <a:ext cx="1097915" cy="354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2070" y="858520"/>
            <a:ext cx="7066915" cy="5861685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>
            <a:off x="326390" y="1430020"/>
            <a:ext cx="151765" cy="343027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520065" y="1322070"/>
            <a:ext cx="1856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搜索商品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520065" y="2127885"/>
            <a:ext cx="2024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加入购物车 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523875" y="3006090"/>
            <a:ext cx="1826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提交订单 </a:t>
            </a:r>
          </a:p>
        </p:txBody>
      </p:sp>
      <p:sp>
        <p:nvSpPr>
          <p:cNvPr id="19" name="TextBox 31"/>
          <p:cNvSpPr txBox="1"/>
          <p:nvPr/>
        </p:nvSpPr>
        <p:spPr>
          <a:xfrm>
            <a:off x="548640" y="3844925"/>
            <a:ext cx="178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审核订单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475" y="14795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采购操作（采购人）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26390" y="3157855"/>
            <a:ext cx="152400" cy="152400"/>
          </a:xfrm>
          <a:prstGeom prst="ellipse">
            <a:avLst/>
          </a:prstGeom>
          <a:solidFill>
            <a:srgbClr val="E67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7748905" y="1546225"/>
            <a:ext cx="3728085" cy="77216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填写并核对收货人信息、结算方式、发票信息及课题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经费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项目号等信息。</a:t>
            </a:r>
          </a:p>
        </p:txBody>
      </p:sp>
      <p:sp>
        <p:nvSpPr>
          <p:cNvPr id="23" name="文本框 12"/>
          <p:cNvSpPr txBox="1"/>
          <p:nvPr/>
        </p:nvSpPr>
        <p:spPr>
          <a:xfrm>
            <a:off x="9718675" y="4860290"/>
            <a:ext cx="2393315" cy="59817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点击提交订单，并送审。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0940" y="2917825"/>
            <a:ext cx="2685415" cy="1743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2560" y="5541645"/>
            <a:ext cx="6851015" cy="6057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6335" y="4921885"/>
            <a:ext cx="504190" cy="17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9255" y="5901055"/>
            <a:ext cx="177800" cy="8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9"/>
          <p:cNvSpPr txBox="1"/>
          <p:nvPr/>
        </p:nvSpPr>
        <p:spPr>
          <a:xfrm>
            <a:off x="1155311" y="966361"/>
            <a:ext cx="10477434" cy="897890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喀斯玛商城由中科院条件保障与财务局、监察审计局指导并资助，中科资源公司承建，以科研耗材采购为主、并不断拓展的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垂直型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B2B+020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第三方电子商务交易平台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12582" y="2384625"/>
            <a:ext cx="5346284" cy="243141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开设网络超市，实现价廉物美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建立信息化平台，实现一体化管理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整合优化供应链，实现多方共赢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 defTabSz="1219200">
              <a:buFont typeface="Wingdings" panose="05000000000000000000" pitchFamily="2" charset="2"/>
              <a:buChar char="n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提供全方位服务，实现商城收益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4577" y="6595319"/>
            <a:ext cx="896337" cy="165518"/>
          </a:xfrm>
          <a:prstGeom prst="rect">
            <a:avLst/>
          </a:prstGeom>
        </p:spPr>
      </p:pic>
      <p:sp>
        <p:nvSpPr>
          <p:cNvPr id="6" name="文本框 3"/>
          <p:cNvSpPr txBox="1"/>
          <p:nvPr/>
        </p:nvSpPr>
        <p:spPr>
          <a:xfrm>
            <a:off x="8112571" y="5120601"/>
            <a:ext cx="4828440" cy="8615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u="sng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平台不是供应商，发挥协助监管，</a:t>
            </a:r>
            <a:endParaRPr lang="en-US" altLang="zh-CN" sz="1600" b="1" u="sng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u="sng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促进透明、便捷交易的作用。</a:t>
            </a:r>
          </a:p>
        </p:txBody>
      </p:sp>
      <p:sp>
        <p:nvSpPr>
          <p:cNvPr id="7" name="菱形 6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10" name="图片 5" descr="图表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1140" r="13725" b="7330"/>
          <a:stretch>
            <a:fillRect/>
          </a:stretch>
        </p:blipFill>
        <p:spPr bwMode="auto">
          <a:xfrm>
            <a:off x="586966" y="2279493"/>
            <a:ext cx="6817011" cy="410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文本框 55"/>
          <p:cNvSpPr txBox="1"/>
          <p:nvPr/>
        </p:nvSpPr>
        <p:spPr>
          <a:xfrm>
            <a:off x="1467648" y="40407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平台概况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2390" y="1455420"/>
            <a:ext cx="8903970" cy="441325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475" y="147955"/>
            <a:ext cx="7613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审批操作（审核人）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3" name="文本框 12"/>
          <p:cNvSpPr txBox="1"/>
          <p:nvPr/>
        </p:nvSpPr>
        <p:spPr>
          <a:xfrm>
            <a:off x="7731125" y="869950"/>
            <a:ext cx="3891915" cy="59118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进入用户中心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我的订单，点击审核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送审。</a:t>
            </a:r>
          </a:p>
        </p:txBody>
      </p:sp>
      <p:sp>
        <p:nvSpPr>
          <p:cNvPr id="23" name="文本框 12"/>
          <p:cNvSpPr txBox="1"/>
          <p:nvPr/>
        </p:nvSpPr>
        <p:spPr>
          <a:xfrm>
            <a:off x="8888095" y="5910580"/>
            <a:ext cx="2393315" cy="40957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步：确认审核成功。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6820" y="4966970"/>
            <a:ext cx="2291080" cy="1406525"/>
          </a:xfrm>
          <a:prstGeom prst="rect">
            <a:avLst/>
          </a:prstGeom>
        </p:spPr>
      </p:pic>
      <p:sp>
        <p:nvSpPr>
          <p:cNvPr id="4" name="下箭头 3"/>
          <p:cNvSpPr/>
          <p:nvPr/>
        </p:nvSpPr>
        <p:spPr>
          <a:xfrm>
            <a:off x="326390" y="1430020"/>
            <a:ext cx="151765" cy="343027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520065" y="1322070"/>
            <a:ext cx="1856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搜索商品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520065" y="2127885"/>
            <a:ext cx="2024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加入购物车 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523875" y="3006090"/>
            <a:ext cx="1826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提交订单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12" name="TextBox 31"/>
          <p:cNvSpPr txBox="1"/>
          <p:nvPr/>
        </p:nvSpPr>
        <p:spPr>
          <a:xfrm>
            <a:off x="548640" y="3844925"/>
            <a:ext cx="178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审核订单</a:t>
            </a:r>
          </a:p>
        </p:txBody>
      </p:sp>
      <p:sp>
        <p:nvSpPr>
          <p:cNvPr id="13" name="椭圆 12"/>
          <p:cNvSpPr/>
          <p:nvPr/>
        </p:nvSpPr>
        <p:spPr>
          <a:xfrm>
            <a:off x="326390" y="4011295"/>
            <a:ext cx="152400" cy="152400"/>
          </a:xfrm>
          <a:prstGeom prst="ellipse">
            <a:avLst/>
          </a:prstGeom>
          <a:solidFill>
            <a:srgbClr val="E67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28030" y="184658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       </a:t>
            </a:r>
            <a:r>
              <a:rPr lang="zh-CN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采购会员设置</a:t>
            </a:r>
          </a:p>
        </p:txBody>
      </p:sp>
      <p:sp>
        <p:nvSpPr>
          <p:cNvPr id="4" name="矩形 3"/>
          <p:cNvSpPr/>
          <p:nvPr/>
        </p:nvSpPr>
        <p:spPr>
          <a:xfrm>
            <a:off x="5828030" y="2696845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       </a:t>
            </a:r>
            <a:r>
              <a:rPr lang="zh-CN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采购操作</a:t>
            </a:r>
          </a:p>
        </p:txBody>
      </p:sp>
      <p:sp>
        <p:nvSpPr>
          <p:cNvPr id="8" name="矩形 7"/>
          <p:cNvSpPr/>
          <p:nvPr/>
        </p:nvSpPr>
        <p:spPr>
          <a:xfrm>
            <a:off x="5828030" y="3690620"/>
            <a:ext cx="5015230" cy="61404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3      </a:t>
            </a:r>
            <a:r>
              <a:rPr lang="zh-CN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验货操作</a:t>
            </a:r>
          </a:p>
        </p:txBody>
      </p:sp>
      <p:sp>
        <p:nvSpPr>
          <p:cNvPr id="9" name="矩形 8"/>
          <p:cNvSpPr/>
          <p:nvPr/>
        </p:nvSpPr>
        <p:spPr>
          <a:xfrm>
            <a:off x="5828030" y="457962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4       </a:t>
            </a:r>
            <a:r>
              <a:rPr lang="zh-CN" altLang="en-US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报账</a:t>
            </a:r>
            <a:r>
              <a:rPr lang="zh-CN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操作</a:t>
            </a:r>
          </a:p>
        </p:txBody>
      </p:sp>
      <p:pic>
        <p:nvPicPr>
          <p:cNvPr id="11" name="图片 10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28030" y="541528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5       </a:t>
            </a:r>
            <a:r>
              <a:rPr lang="zh-CN" altLang="en-US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补充说明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06170" y="1955165"/>
            <a:ext cx="3383280" cy="3383280"/>
            <a:chOff x="1742" y="3607"/>
            <a:chExt cx="5328" cy="5328"/>
          </a:xfrm>
        </p:grpSpPr>
        <p:sp>
          <p:nvSpPr>
            <p:cNvPr id="5" name="椭圆 4"/>
            <p:cNvSpPr/>
            <p:nvPr/>
          </p:nvSpPr>
          <p:spPr>
            <a:xfrm>
              <a:off x="1742" y="3607"/>
              <a:ext cx="5328" cy="53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5" y="4244"/>
              <a:ext cx="2642" cy="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auto">
                <a:lnSpc>
                  <a:spcPct val="120000"/>
                </a:lnSpc>
              </a:pPr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36" y="6630"/>
              <a:ext cx="264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52" y="5957"/>
              <a:ext cx="40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—— ONLINE——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6680" y="3601085"/>
            <a:ext cx="9056370" cy="2578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6680" y="1144905"/>
            <a:ext cx="9056370" cy="221551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475" y="147955"/>
            <a:ext cx="6179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验收操作（验货人）自验货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3" name="文本框 12"/>
          <p:cNvSpPr txBox="1"/>
          <p:nvPr/>
        </p:nvSpPr>
        <p:spPr>
          <a:xfrm>
            <a:off x="239395" y="1430655"/>
            <a:ext cx="2771775" cy="62738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进入用户中心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我的发货单</a:t>
            </a:r>
          </a:p>
        </p:txBody>
      </p:sp>
      <p:sp>
        <p:nvSpPr>
          <p:cNvPr id="23" name="文本框 12"/>
          <p:cNvSpPr txBox="1"/>
          <p:nvPr/>
        </p:nvSpPr>
        <p:spPr>
          <a:xfrm>
            <a:off x="10103485" y="2785745"/>
            <a:ext cx="2169795" cy="40957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步：点击签收，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进入我的验货单页面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10206990" y="4903470"/>
            <a:ext cx="1963420" cy="40957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3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填写签收数量，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点击保存</a:t>
            </a:r>
          </a:p>
        </p:txBody>
      </p:sp>
      <p:sp>
        <p:nvSpPr>
          <p:cNvPr id="8" name="文本框 12"/>
          <p:cNvSpPr txBox="1"/>
          <p:nvPr/>
        </p:nvSpPr>
        <p:spPr>
          <a:xfrm>
            <a:off x="1376680" y="6255385"/>
            <a:ext cx="8830310" cy="40957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b="1" u="sng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如不点击验货，系统在商家发货</a:t>
            </a:r>
            <a:r>
              <a:rPr lang="en-US" altLang="zh-CN" b="1" u="sng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10</a:t>
            </a:r>
            <a:r>
              <a:rPr lang="zh-CN" altLang="en-US" b="1" u="sng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天后自动生成验货</a:t>
            </a:r>
            <a:r>
              <a:rPr lang="zh-CN" altLang="en-US" sz="1600" b="1" u="sng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。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28030" y="184658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       </a:t>
            </a:r>
            <a:r>
              <a:rPr lang="zh-CN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采购会员设置</a:t>
            </a:r>
          </a:p>
        </p:txBody>
      </p:sp>
      <p:sp>
        <p:nvSpPr>
          <p:cNvPr id="4" name="矩形 3"/>
          <p:cNvSpPr/>
          <p:nvPr/>
        </p:nvSpPr>
        <p:spPr>
          <a:xfrm>
            <a:off x="5828030" y="2696845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       </a:t>
            </a:r>
            <a:r>
              <a:rPr lang="zh-CN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采购操作</a:t>
            </a:r>
          </a:p>
        </p:txBody>
      </p:sp>
      <p:sp>
        <p:nvSpPr>
          <p:cNvPr id="8" name="矩形 7"/>
          <p:cNvSpPr/>
          <p:nvPr/>
        </p:nvSpPr>
        <p:spPr>
          <a:xfrm>
            <a:off x="5828030" y="369062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3       </a:t>
            </a:r>
            <a:r>
              <a:rPr lang="zh-CN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验货操作</a:t>
            </a:r>
          </a:p>
        </p:txBody>
      </p:sp>
      <p:sp>
        <p:nvSpPr>
          <p:cNvPr id="9" name="矩形 8"/>
          <p:cNvSpPr/>
          <p:nvPr/>
        </p:nvSpPr>
        <p:spPr>
          <a:xfrm>
            <a:off x="5828030" y="4579620"/>
            <a:ext cx="5015230" cy="61404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4      </a:t>
            </a:r>
            <a:r>
              <a:rPr lang="zh-CN" altLang="en-US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报账</a:t>
            </a:r>
            <a:r>
              <a:rPr lang="zh-CN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操作</a:t>
            </a:r>
          </a:p>
        </p:txBody>
      </p:sp>
      <p:pic>
        <p:nvPicPr>
          <p:cNvPr id="11" name="图片 10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28030" y="541528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5       </a:t>
            </a:r>
            <a:r>
              <a:rPr lang="zh-CN" altLang="en-US" sz="2800" b="1" kern="1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补充说明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06170" y="1955165"/>
            <a:ext cx="3383280" cy="3383280"/>
            <a:chOff x="1742" y="3607"/>
            <a:chExt cx="5328" cy="5328"/>
          </a:xfrm>
        </p:grpSpPr>
        <p:sp>
          <p:nvSpPr>
            <p:cNvPr id="5" name="椭圆 4"/>
            <p:cNvSpPr/>
            <p:nvPr/>
          </p:nvSpPr>
          <p:spPr>
            <a:xfrm>
              <a:off x="1742" y="3607"/>
              <a:ext cx="5328" cy="53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5" y="4244"/>
              <a:ext cx="2642" cy="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auto">
                <a:lnSpc>
                  <a:spcPct val="120000"/>
                </a:lnSpc>
              </a:pPr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36" y="6630"/>
              <a:ext cx="264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52" y="5957"/>
              <a:ext cx="40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—— ONLINE——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7475" y="147955"/>
            <a:ext cx="6688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报账操作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9565" y="1049655"/>
            <a:ext cx="115296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采购人按学校原有的报账流程进行报账，所需报账凭证包括</a:t>
            </a:r>
            <a:r>
              <a:rPr lang="zh-CN" altLang="en-US" sz="20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商家开具的发票、</a:t>
            </a:r>
            <a:r>
              <a:rPr lang="zh-CN" altLang="en-US" sz="20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商城发</a:t>
            </a:r>
            <a:r>
              <a:rPr lang="zh-CN" altLang="en-US" sz="2000" b="1" u="sng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货单或验货单（</a:t>
            </a:r>
            <a:r>
              <a:rPr lang="zh-CN" altLang="en-US" sz="20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含收货人签名）及学校规定的其他所需材料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1520" y="2374265"/>
            <a:ext cx="8808085" cy="4038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8370" y="2496820"/>
            <a:ext cx="2715895" cy="3708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7565390" y="2123440"/>
            <a:ext cx="1092200" cy="470535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763635" y="1896110"/>
            <a:ext cx="2579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注意：必须有商城抬头</a:t>
            </a:r>
          </a:p>
        </p:txBody>
      </p:sp>
      <p:sp>
        <p:nvSpPr>
          <p:cNvPr id="10" name="矩形 9"/>
          <p:cNvSpPr/>
          <p:nvPr/>
        </p:nvSpPr>
        <p:spPr>
          <a:xfrm>
            <a:off x="2817495" y="3379470"/>
            <a:ext cx="1229360" cy="17526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20720" y="3659505"/>
            <a:ext cx="1790065" cy="16002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3695" y="3926205"/>
            <a:ext cx="425450" cy="133985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28030" y="184658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       </a:t>
            </a:r>
            <a:r>
              <a:rPr lang="zh-CN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采购会员设置</a:t>
            </a:r>
          </a:p>
        </p:txBody>
      </p:sp>
      <p:sp>
        <p:nvSpPr>
          <p:cNvPr id="4" name="矩形 3"/>
          <p:cNvSpPr/>
          <p:nvPr/>
        </p:nvSpPr>
        <p:spPr>
          <a:xfrm>
            <a:off x="5828030" y="2696845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       </a:t>
            </a:r>
            <a:r>
              <a:rPr lang="zh-CN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采购操作</a:t>
            </a:r>
          </a:p>
        </p:txBody>
      </p:sp>
      <p:sp>
        <p:nvSpPr>
          <p:cNvPr id="8" name="矩形 7"/>
          <p:cNvSpPr/>
          <p:nvPr/>
        </p:nvSpPr>
        <p:spPr>
          <a:xfrm>
            <a:off x="5828030" y="369062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3       </a:t>
            </a:r>
            <a:r>
              <a:rPr lang="zh-CN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验货操作</a:t>
            </a:r>
          </a:p>
        </p:txBody>
      </p:sp>
      <p:sp>
        <p:nvSpPr>
          <p:cNvPr id="9" name="矩形 8"/>
          <p:cNvSpPr/>
          <p:nvPr/>
        </p:nvSpPr>
        <p:spPr>
          <a:xfrm>
            <a:off x="5828030" y="457962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4       </a:t>
            </a:r>
            <a:r>
              <a:rPr lang="zh-CN" altLang="en-US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报账</a:t>
            </a:r>
            <a:r>
              <a:rPr lang="zh-CN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操作</a:t>
            </a:r>
          </a:p>
        </p:txBody>
      </p:sp>
      <p:pic>
        <p:nvPicPr>
          <p:cNvPr id="11" name="图片 10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28030" y="5415280"/>
            <a:ext cx="5015230" cy="61404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5      </a:t>
            </a:r>
            <a:r>
              <a:rPr lang="zh-CN" altLang="en-US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补充说明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06170" y="1955165"/>
            <a:ext cx="3383280" cy="3383280"/>
            <a:chOff x="1742" y="3607"/>
            <a:chExt cx="5328" cy="5328"/>
          </a:xfrm>
        </p:grpSpPr>
        <p:sp>
          <p:nvSpPr>
            <p:cNvPr id="5" name="椭圆 4"/>
            <p:cNvSpPr/>
            <p:nvPr/>
          </p:nvSpPr>
          <p:spPr>
            <a:xfrm>
              <a:off x="1742" y="3607"/>
              <a:ext cx="5328" cy="53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5" y="4243"/>
              <a:ext cx="2642" cy="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auto">
                <a:lnSpc>
                  <a:spcPct val="120000"/>
                </a:lnSpc>
              </a:pPr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36" y="6630"/>
              <a:ext cx="264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</a:t>
              </a:r>
              <a:endParaRPr lang="zh-CN" altLang="en-US" sz="5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52" y="5957"/>
              <a:ext cx="40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—— ONLINE——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7475" y="14795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其他问题——退换货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pic>
        <p:nvPicPr>
          <p:cNvPr id="24583" name="Picture 1" descr="C:\Users\a6\AppData\Roaming\Tencent\Users\794957999\QQ\WinTemp\RichOle\5AEDT{ALTK@A)FKYL6_6G9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5" y="1388745"/>
            <a:ext cx="10495915" cy="1661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2" descr="C:\Users\a6\AppData\Roaming\Tencent\Users\794957999\QQ\WinTemp\RichOle\3ZGR_5ZX%2P2JPL$SIA6]H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4720" y="3175000"/>
            <a:ext cx="6496050" cy="2592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图片 19" descr="说明: C:\Users\a6\AppData\Roaming\Tencent\Users\1104076454\QQ\WinTemp\RichOle\D0SSZR5S9A[9HX3UUUD}O%J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1658" y="5891530"/>
            <a:ext cx="9409112" cy="35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2"/>
          <p:cNvSpPr txBox="1"/>
          <p:nvPr/>
        </p:nvSpPr>
        <p:spPr>
          <a:xfrm>
            <a:off x="622300" y="3161665"/>
            <a:ext cx="3406775" cy="67056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进入用户中心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单据管理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我的验货单</a:t>
            </a:r>
          </a:p>
        </p:txBody>
      </p:sp>
      <p:sp>
        <p:nvSpPr>
          <p:cNvPr id="24" name="文本框 12"/>
          <p:cNvSpPr txBox="1"/>
          <p:nvPr/>
        </p:nvSpPr>
        <p:spPr>
          <a:xfrm>
            <a:off x="7485380" y="847090"/>
            <a:ext cx="3755390" cy="67056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选择需要进行退换货的订单，点击售后</a:t>
            </a:r>
          </a:p>
        </p:txBody>
      </p:sp>
      <p:sp>
        <p:nvSpPr>
          <p:cNvPr id="25" name="文本框 12"/>
          <p:cNvSpPr txBox="1"/>
          <p:nvPr/>
        </p:nvSpPr>
        <p:spPr>
          <a:xfrm>
            <a:off x="1622425" y="4277995"/>
            <a:ext cx="3122295" cy="87693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3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选择售后类型，填写退换货理由，选择商品，填写申请售后数量</a:t>
            </a:r>
          </a:p>
        </p:txBody>
      </p:sp>
      <p:sp>
        <p:nvSpPr>
          <p:cNvPr id="26" name="文本框 12"/>
          <p:cNvSpPr txBox="1"/>
          <p:nvPr/>
        </p:nvSpPr>
        <p:spPr>
          <a:xfrm>
            <a:off x="3663315" y="6294755"/>
            <a:ext cx="6582410" cy="32131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4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步：进入用户中心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服务中心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售后服务管理，查看处理状态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7475" y="14795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其他问题——</a:t>
            </a:r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会员评价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pic>
        <p:nvPicPr>
          <p:cNvPr id="26633" name="Picture 2" descr="C:\Users\a6\AppData\Roaming\Tencent\Users\794957999\QQ\WinTemp\RichOle\IXQ0%W7K@02Q4ZN73[7EVZ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2190" y="2597150"/>
            <a:ext cx="4319905" cy="412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" descr="C:\Users\a6\AppData\Roaming\Tencent\Users\794957999\QQ\WinTemp\RichOle\SW00AIRM)_W60BAH91LYC]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190" y="870585"/>
            <a:ext cx="7402195" cy="1364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2"/>
          <p:cNvSpPr txBox="1"/>
          <p:nvPr/>
        </p:nvSpPr>
        <p:spPr>
          <a:xfrm>
            <a:off x="549910" y="2261870"/>
            <a:ext cx="4669155" cy="35750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步：进入用户中心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单据管理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我的验货单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7553325" y="2261870"/>
            <a:ext cx="3755390" cy="39370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步：选择需要评价的订单，点击评价</a:t>
            </a:r>
          </a:p>
        </p:txBody>
      </p:sp>
      <p:sp>
        <p:nvSpPr>
          <p:cNvPr id="7" name="文本框 12"/>
          <p:cNvSpPr txBox="1"/>
          <p:nvPr/>
        </p:nvSpPr>
        <p:spPr>
          <a:xfrm>
            <a:off x="6790055" y="4219575"/>
            <a:ext cx="3357880" cy="87693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3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对产品质量、服务态度和发货速度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三个方面进行评价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7475" y="14795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其他问题</a:t>
            </a:r>
            <a:r>
              <a:rPr lang="en-US" altLang="zh-CN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订单状态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pic>
        <p:nvPicPr>
          <p:cNvPr id="27656" name="Picture 3" descr="C:\Users\a6\AppData\Roaming\Tencent\Users\794957999\QQ\WinTemp\RichOle\YS[(BX_%DX0$XZ`6D]0{K@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1785" y="1635125"/>
            <a:ext cx="9134475" cy="4282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7" name="矩形 2"/>
          <p:cNvSpPr/>
          <p:nvPr/>
        </p:nvSpPr>
        <p:spPr>
          <a:xfrm>
            <a:off x="195580" y="1633220"/>
            <a:ext cx="2656205" cy="4276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待审核：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商家看不到订单，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需要进行审核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未确认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：会员已经审核，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商家可以看到订单并等待</a:t>
            </a:r>
          </a:p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商家确认订单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</a:p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已确认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：商家看到订单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并确认订单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配货中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：商家开始配货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</a:p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已发货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：商家已发货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</a:p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已签收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：会员已经签收商品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</a:p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交易成功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：完成订单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7475" y="14795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其他问题——浏览器问题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6" name="文本框 12"/>
          <p:cNvSpPr txBox="1"/>
          <p:nvPr/>
        </p:nvSpPr>
        <p:spPr>
          <a:xfrm>
            <a:off x="638492" y="1030820"/>
            <a:ext cx="3024823" cy="67056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建议使用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360</a:t>
            </a:r>
            <a:r>
              <a:rPr lang="zh-CN" altLang="en-US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浏览器</a:t>
            </a:r>
          </a:p>
        </p:txBody>
      </p:sp>
      <p:sp>
        <p:nvSpPr>
          <p:cNvPr id="24" name="文本框 12"/>
          <p:cNvSpPr txBox="1"/>
          <p:nvPr/>
        </p:nvSpPr>
        <p:spPr>
          <a:xfrm>
            <a:off x="872731" y="2561104"/>
            <a:ext cx="2938297" cy="1682354"/>
          </a:xfrm>
          <a:prstGeom prst="rect">
            <a:avLst/>
          </a:prstGeom>
          <a:solidFill>
            <a:schemeClr val="bg1">
              <a:alpha val="59000"/>
            </a:scheme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仿宋" panose="02010600040101010101" charset="-122"/>
                <a:sym typeface="Times New Roman" panose="02020603050405020304"/>
              </a:rPr>
              <a:t>如使用中出现如图情况，其实已经操作成功，请刷新页面或返回页面。</a:t>
            </a:r>
          </a:p>
        </p:txBody>
      </p:sp>
      <p:pic>
        <p:nvPicPr>
          <p:cNvPr id="1026" name="Picture 2" descr="C:\Users\13922\Desktop\TIM图片201808281300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15701" r="11656" b="3135"/>
          <a:stretch>
            <a:fillRect/>
          </a:stretch>
        </p:blipFill>
        <p:spPr bwMode="auto">
          <a:xfrm>
            <a:off x="3940303" y="1615856"/>
            <a:ext cx="7775480" cy="456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右箭头 1"/>
          <p:cNvSpPr/>
          <p:nvPr/>
        </p:nvSpPr>
        <p:spPr>
          <a:xfrm>
            <a:off x="3811028" y="3087585"/>
            <a:ext cx="2839153" cy="522514"/>
          </a:xfrm>
          <a:prstGeom prst="rightArrow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5184" y="3087585"/>
            <a:ext cx="1935678" cy="6293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13022" y="5676405"/>
            <a:ext cx="1205347" cy="3443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4"/>
          <p:cNvSpPr/>
          <p:nvPr/>
        </p:nvSpPr>
        <p:spPr bwMode="auto">
          <a:xfrm>
            <a:off x="5272870" y="4105017"/>
            <a:ext cx="605352" cy="922017"/>
          </a:xfrm>
          <a:custGeom>
            <a:avLst/>
            <a:gdLst>
              <a:gd name="T0" fmla="*/ 351 w 351"/>
              <a:gd name="T1" fmla="*/ 514 h 514"/>
              <a:gd name="T2" fmla="*/ 351 w 351"/>
              <a:gd name="T3" fmla="*/ 316 h 514"/>
              <a:gd name="T4" fmla="*/ 286 w 351"/>
              <a:gd name="T5" fmla="*/ 257 h 514"/>
              <a:gd name="T6" fmla="*/ 66 w 351"/>
              <a:gd name="T7" fmla="*/ 257 h 514"/>
              <a:gd name="T8" fmla="*/ 0 w 351"/>
              <a:gd name="T9" fmla="*/ 199 h 514"/>
              <a:gd name="T10" fmla="*/ 0 w 351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1" h="514">
                <a:moveTo>
                  <a:pt x="351" y="514"/>
                </a:moveTo>
                <a:cubicBezTo>
                  <a:pt x="351" y="316"/>
                  <a:pt x="351" y="316"/>
                  <a:pt x="351" y="316"/>
                </a:cubicBezTo>
                <a:cubicBezTo>
                  <a:pt x="351" y="283"/>
                  <a:pt x="322" y="257"/>
                  <a:pt x="286" y="257"/>
                </a:cubicBezTo>
                <a:cubicBezTo>
                  <a:pt x="66" y="257"/>
                  <a:pt x="66" y="257"/>
                  <a:pt x="66" y="257"/>
                </a:cubicBezTo>
                <a:cubicBezTo>
                  <a:pt x="30" y="257"/>
                  <a:pt x="0" y="231"/>
                  <a:pt x="0" y="199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412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1" name="Freeform: Shape 5"/>
          <p:cNvSpPr/>
          <p:nvPr/>
        </p:nvSpPr>
        <p:spPr bwMode="auto">
          <a:xfrm>
            <a:off x="5993894" y="4105017"/>
            <a:ext cx="605352" cy="922017"/>
          </a:xfrm>
          <a:custGeom>
            <a:avLst/>
            <a:gdLst>
              <a:gd name="T0" fmla="*/ 0 w 351"/>
              <a:gd name="T1" fmla="*/ 514 h 514"/>
              <a:gd name="T2" fmla="*/ 0 w 351"/>
              <a:gd name="T3" fmla="*/ 316 h 514"/>
              <a:gd name="T4" fmla="*/ 65 w 351"/>
              <a:gd name="T5" fmla="*/ 257 h 514"/>
              <a:gd name="T6" fmla="*/ 285 w 351"/>
              <a:gd name="T7" fmla="*/ 257 h 514"/>
              <a:gd name="T8" fmla="*/ 351 w 351"/>
              <a:gd name="T9" fmla="*/ 199 h 514"/>
              <a:gd name="T10" fmla="*/ 351 w 351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1" h="514">
                <a:moveTo>
                  <a:pt x="0" y="514"/>
                </a:moveTo>
                <a:cubicBezTo>
                  <a:pt x="0" y="316"/>
                  <a:pt x="0" y="316"/>
                  <a:pt x="0" y="316"/>
                </a:cubicBezTo>
                <a:cubicBezTo>
                  <a:pt x="0" y="283"/>
                  <a:pt x="29" y="257"/>
                  <a:pt x="65" y="257"/>
                </a:cubicBezTo>
                <a:cubicBezTo>
                  <a:pt x="285" y="257"/>
                  <a:pt x="285" y="257"/>
                  <a:pt x="285" y="257"/>
                </a:cubicBezTo>
                <a:cubicBezTo>
                  <a:pt x="321" y="257"/>
                  <a:pt x="351" y="231"/>
                  <a:pt x="351" y="199"/>
                </a:cubicBezTo>
                <a:cubicBezTo>
                  <a:pt x="351" y="0"/>
                  <a:pt x="351" y="0"/>
                  <a:pt x="351" y="0"/>
                </a:cubicBezTo>
              </a:path>
            </a:pathLst>
          </a:custGeom>
          <a:noFill/>
          <a:ln w="412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2" name="Freeform: Shape 6"/>
          <p:cNvSpPr/>
          <p:nvPr/>
        </p:nvSpPr>
        <p:spPr bwMode="auto">
          <a:xfrm>
            <a:off x="4437456" y="3160284"/>
            <a:ext cx="406139" cy="616014"/>
          </a:xfrm>
          <a:custGeom>
            <a:avLst/>
            <a:gdLst>
              <a:gd name="T0" fmla="*/ 235 w 235"/>
              <a:gd name="T1" fmla="*/ 344 h 344"/>
              <a:gd name="T2" fmla="*/ 235 w 235"/>
              <a:gd name="T3" fmla="*/ 211 h 344"/>
              <a:gd name="T4" fmla="*/ 191 w 235"/>
              <a:gd name="T5" fmla="*/ 172 h 344"/>
              <a:gd name="T6" fmla="*/ 44 w 235"/>
              <a:gd name="T7" fmla="*/ 172 h 344"/>
              <a:gd name="T8" fmla="*/ 0 w 235"/>
              <a:gd name="T9" fmla="*/ 133 h 344"/>
              <a:gd name="T10" fmla="*/ 0 w 235"/>
              <a:gd name="T11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344">
                <a:moveTo>
                  <a:pt x="235" y="344"/>
                </a:moveTo>
                <a:cubicBezTo>
                  <a:pt x="235" y="211"/>
                  <a:pt x="235" y="211"/>
                  <a:pt x="235" y="211"/>
                </a:cubicBezTo>
                <a:cubicBezTo>
                  <a:pt x="235" y="189"/>
                  <a:pt x="215" y="172"/>
                  <a:pt x="191" y="172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20" y="172"/>
                  <a:pt x="0" y="154"/>
                  <a:pt x="0" y="13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4127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3" name="Freeform: Shape 7"/>
          <p:cNvSpPr/>
          <p:nvPr/>
        </p:nvSpPr>
        <p:spPr bwMode="auto">
          <a:xfrm>
            <a:off x="7130055" y="3545127"/>
            <a:ext cx="403568" cy="617351"/>
          </a:xfrm>
          <a:custGeom>
            <a:avLst/>
            <a:gdLst>
              <a:gd name="T0" fmla="*/ 0 w 234"/>
              <a:gd name="T1" fmla="*/ 344 h 344"/>
              <a:gd name="T2" fmla="*/ 0 w 234"/>
              <a:gd name="T3" fmla="*/ 211 h 344"/>
              <a:gd name="T4" fmla="*/ 43 w 234"/>
              <a:gd name="T5" fmla="*/ 172 h 344"/>
              <a:gd name="T6" fmla="*/ 191 w 234"/>
              <a:gd name="T7" fmla="*/ 172 h 344"/>
              <a:gd name="T8" fmla="*/ 234 w 234"/>
              <a:gd name="T9" fmla="*/ 133 h 344"/>
              <a:gd name="T10" fmla="*/ 234 w 234"/>
              <a:gd name="T11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" h="344">
                <a:moveTo>
                  <a:pt x="0" y="344"/>
                </a:moveTo>
                <a:cubicBezTo>
                  <a:pt x="0" y="211"/>
                  <a:pt x="0" y="211"/>
                  <a:pt x="0" y="211"/>
                </a:cubicBezTo>
                <a:cubicBezTo>
                  <a:pt x="0" y="190"/>
                  <a:pt x="19" y="172"/>
                  <a:pt x="43" y="172"/>
                </a:cubicBezTo>
                <a:cubicBezTo>
                  <a:pt x="191" y="172"/>
                  <a:pt x="191" y="172"/>
                  <a:pt x="191" y="172"/>
                </a:cubicBezTo>
                <a:cubicBezTo>
                  <a:pt x="215" y="172"/>
                  <a:pt x="234" y="154"/>
                  <a:pt x="234" y="133"/>
                </a:cubicBezTo>
                <a:cubicBezTo>
                  <a:pt x="234" y="0"/>
                  <a:pt x="234" y="0"/>
                  <a:pt x="234" y="0"/>
                </a:cubicBezTo>
              </a:path>
            </a:pathLst>
          </a:custGeom>
          <a:noFill/>
          <a:ln w="412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4" name="Freeform: Shape 8"/>
          <p:cNvSpPr/>
          <p:nvPr/>
        </p:nvSpPr>
        <p:spPr bwMode="auto">
          <a:xfrm>
            <a:off x="6385896" y="2297063"/>
            <a:ext cx="404853" cy="616014"/>
          </a:xfrm>
          <a:custGeom>
            <a:avLst/>
            <a:gdLst>
              <a:gd name="T0" fmla="*/ 0 w 235"/>
              <a:gd name="T1" fmla="*/ 343 h 343"/>
              <a:gd name="T2" fmla="*/ 0 w 235"/>
              <a:gd name="T3" fmla="*/ 210 h 343"/>
              <a:gd name="T4" fmla="*/ 44 w 235"/>
              <a:gd name="T5" fmla="*/ 171 h 343"/>
              <a:gd name="T6" fmla="*/ 191 w 235"/>
              <a:gd name="T7" fmla="*/ 171 h 343"/>
              <a:gd name="T8" fmla="*/ 235 w 235"/>
              <a:gd name="T9" fmla="*/ 132 h 343"/>
              <a:gd name="T10" fmla="*/ 235 w 235"/>
              <a:gd name="T11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343">
                <a:moveTo>
                  <a:pt x="0" y="343"/>
                </a:moveTo>
                <a:cubicBezTo>
                  <a:pt x="0" y="210"/>
                  <a:pt x="0" y="210"/>
                  <a:pt x="0" y="210"/>
                </a:cubicBezTo>
                <a:cubicBezTo>
                  <a:pt x="0" y="189"/>
                  <a:pt x="20" y="171"/>
                  <a:pt x="44" y="171"/>
                </a:cubicBezTo>
                <a:cubicBezTo>
                  <a:pt x="191" y="171"/>
                  <a:pt x="191" y="171"/>
                  <a:pt x="191" y="171"/>
                </a:cubicBezTo>
                <a:cubicBezTo>
                  <a:pt x="215" y="171"/>
                  <a:pt x="235" y="154"/>
                  <a:pt x="235" y="132"/>
                </a:cubicBezTo>
                <a:cubicBezTo>
                  <a:pt x="235" y="0"/>
                  <a:pt x="235" y="0"/>
                  <a:pt x="235" y="0"/>
                </a:cubicBezTo>
              </a:path>
            </a:pathLst>
          </a:custGeom>
          <a:noFill/>
          <a:ln w="41275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5" name="Straight Connector 9"/>
          <p:cNvSpPr/>
          <p:nvPr/>
        </p:nvSpPr>
        <p:spPr bwMode="auto">
          <a:xfrm>
            <a:off x="5937343" y="3912596"/>
            <a:ext cx="0" cy="1559411"/>
          </a:xfrm>
          <a:prstGeom prst="line">
            <a:avLst/>
          </a:prstGeom>
          <a:noFill/>
          <a:ln w="412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6" name="Freeform: Shape 10"/>
          <p:cNvSpPr/>
          <p:nvPr/>
        </p:nvSpPr>
        <p:spPr bwMode="auto">
          <a:xfrm>
            <a:off x="5092934" y="2474784"/>
            <a:ext cx="1687533" cy="1110429"/>
          </a:xfrm>
          <a:custGeom>
            <a:avLst/>
            <a:gdLst>
              <a:gd name="T0" fmla="*/ 781 w 978"/>
              <a:gd name="T1" fmla="*/ 619 h 619"/>
              <a:gd name="T2" fmla="*/ 978 w 978"/>
              <a:gd name="T3" fmla="*/ 422 h 619"/>
              <a:gd name="T4" fmla="*/ 781 w 978"/>
              <a:gd name="T5" fmla="*/ 225 h 619"/>
              <a:gd name="T6" fmla="*/ 764 w 978"/>
              <a:gd name="T7" fmla="*/ 226 h 619"/>
              <a:gd name="T8" fmla="*/ 498 w 978"/>
              <a:gd name="T9" fmla="*/ 0 h 619"/>
              <a:gd name="T10" fmla="*/ 231 w 978"/>
              <a:gd name="T11" fmla="*/ 228 h 619"/>
              <a:gd name="T12" fmla="*/ 197 w 978"/>
              <a:gd name="T13" fmla="*/ 225 h 619"/>
              <a:gd name="T14" fmla="*/ 0 w 978"/>
              <a:gd name="T15" fmla="*/ 422 h 619"/>
              <a:gd name="T16" fmla="*/ 197 w 978"/>
              <a:gd name="T17" fmla="*/ 619 h 619"/>
              <a:gd name="T18" fmla="*/ 781 w 978"/>
              <a:gd name="T1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8" h="619">
                <a:moveTo>
                  <a:pt x="781" y="619"/>
                </a:moveTo>
                <a:cubicBezTo>
                  <a:pt x="890" y="619"/>
                  <a:pt x="978" y="531"/>
                  <a:pt x="978" y="422"/>
                </a:cubicBezTo>
                <a:cubicBezTo>
                  <a:pt x="978" y="313"/>
                  <a:pt x="890" y="225"/>
                  <a:pt x="781" y="225"/>
                </a:cubicBezTo>
                <a:cubicBezTo>
                  <a:pt x="775" y="225"/>
                  <a:pt x="770" y="226"/>
                  <a:pt x="764" y="226"/>
                </a:cubicBezTo>
                <a:cubicBezTo>
                  <a:pt x="743" y="98"/>
                  <a:pt x="632" y="0"/>
                  <a:pt x="498" y="0"/>
                </a:cubicBezTo>
                <a:cubicBezTo>
                  <a:pt x="363" y="0"/>
                  <a:pt x="251" y="99"/>
                  <a:pt x="231" y="228"/>
                </a:cubicBezTo>
                <a:cubicBezTo>
                  <a:pt x="220" y="226"/>
                  <a:pt x="208" y="225"/>
                  <a:pt x="197" y="225"/>
                </a:cubicBezTo>
                <a:cubicBezTo>
                  <a:pt x="88" y="225"/>
                  <a:pt x="0" y="313"/>
                  <a:pt x="0" y="422"/>
                </a:cubicBezTo>
                <a:cubicBezTo>
                  <a:pt x="0" y="531"/>
                  <a:pt x="88" y="619"/>
                  <a:pt x="197" y="619"/>
                </a:cubicBezTo>
                <a:lnTo>
                  <a:pt x="781" y="6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7" name="Freeform: Shape 11"/>
          <p:cNvSpPr/>
          <p:nvPr/>
        </p:nvSpPr>
        <p:spPr bwMode="auto">
          <a:xfrm>
            <a:off x="5596752" y="3180327"/>
            <a:ext cx="1687533" cy="1109092"/>
          </a:xfrm>
          <a:custGeom>
            <a:avLst/>
            <a:gdLst>
              <a:gd name="T0" fmla="*/ 781 w 978"/>
              <a:gd name="T1" fmla="*/ 619 h 619"/>
              <a:gd name="T2" fmla="*/ 978 w 978"/>
              <a:gd name="T3" fmla="*/ 423 h 619"/>
              <a:gd name="T4" fmla="*/ 781 w 978"/>
              <a:gd name="T5" fmla="*/ 226 h 619"/>
              <a:gd name="T6" fmla="*/ 764 w 978"/>
              <a:gd name="T7" fmla="*/ 227 h 619"/>
              <a:gd name="T8" fmla="*/ 498 w 978"/>
              <a:gd name="T9" fmla="*/ 0 h 619"/>
              <a:gd name="T10" fmla="*/ 231 w 978"/>
              <a:gd name="T11" fmla="*/ 229 h 619"/>
              <a:gd name="T12" fmla="*/ 197 w 978"/>
              <a:gd name="T13" fmla="*/ 226 h 619"/>
              <a:gd name="T14" fmla="*/ 0 w 978"/>
              <a:gd name="T15" fmla="*/ 423 h 619"/>
              <a:gd name="T16" fmla="*/ 197 w 978"/>
              <a:gd name="T17" fmla="*/ 619 h 619"/>
              <a:gd name="T18" fmla="*/ 781 w 978"/>
              <a:gd name="T1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8" h="619">
                <a:moveTo>
                  <a:pt x="781" y="619"/>
                </a:moveTo>
                <a:cubicBezTo>
                  <a:pt x="890" y="619"/>
                  <a:pt x="978" y="531"/>
                  <a:pt x="978" y="423"/>
                </a:cubicBezTo>
                <a:cubicBezTo>
                  <a:pt x="978" y="314"/>
                  <a:pt x="890" y="226"/>
                  <a:pt x="781" y="226"/>
                </a:cubicBezTo>
                <a:cubicBezTo>
                  <a:pt x="776" y="226"/>
                  <a:pt x="770" y="226"/>
                  <a:pt x="764" y="227"/>
                </a:cubicBezTo>
                <a:cubicBezTo>
                  <a:pt x="743" y="98"/>
                  <a:pt x="632" y="0"/>
                  <a:pt x="498" y="0"/>
                </a:cubicBezTo>
                <a:cubicBezTo>
                  <a:pt x="363" y="0"/>
                  <a:pt x="251" y="99"/>
                  <a:pt x="231" y="229"/>
                </a:cubicBezTo>
                <a:cubicBezTo>
                  <a:pt x="220" y="227"/>
                  <a:pt x="209" y="226"/>
                  <a:pt x="197" y="226"/>
                </a:cubicBezTo>
                <a:cubicBezTo>
                  <a:pt x="88" y="226"/>
                  <a:pt x="0" y="314"/>
                  <a:pt x="0" y="423"/>
                </a:cubicBezTo>
                <a:cubicBezTo>
                  <a:pt x="0" y="531"/>
                  <a:pt x="88" y="619"/>
                  <a:pt x="197" y="619"/>
                </a:cubicBezTo>
                <a:lnTo>
                  <a:pt x="781" y="61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8" name="Freeform: Shape 12"/>
          <p:cNvSpPr/>
          <p:nvPr/>
        </p:nvSpPr>
        <p:spPr bwMode="auto">
          <a:xfrm>
            <a:off x="4589116" y="3180327"/>
            <a:ext cx="1687533" cy="1109092"/>
          </a:xfrm>
          <a:custGeom>
            <a:avLst/>
            <a:gdLst>
              <a:gd name="T0" fmla="*/ 781 w 978"/>
              <a:gd name="T1" fmla="*/ 619 h 619"/>
              <a:gd name="T2" fmla="*/ 978 w 978"/>
              <a:gd name="T3" fmla="*/ 423 h 619"/>
              <a:gd name="T4" fmla="*/ 781 w 978"/>
              <a:gd name="T5" fmla="*/ 226 h 619"/>
              <a:gd name="T6" fmla="*/ 764 w 978"/>
              <a:gd name="T7" fmla="*/ 227 h 619"/>
              <a:gd name="T8" fmla="*/ 497 w 978"/>
              <a:gd name="T9" fmla="*/ 0 h 619"/>
              <a:gd name="T10" fmla="*/ 231 w 978"/>
              <a:gd name="T11" fmla="*/ 229 h 619"/>
              <a:gd name="T12" fmla="*/ 197 w 978"/>
              <a:gd name="T13" fmla="*/ 226 h 619"/>
              <a:gd name="T14" fmla="*/ 0 w 978"/>
              <a:gd name="T15" fmla="*/ 423 h 619"/>
              <a:gd name="T16" fmla="*/ 197 w 978"/>
              <a:gd name="T17" fmla="*/ 619 h 619"/>
              <a:gd name="T18" fmla="*/ 781 w 978"/>
              <a:gd name="T1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8" h="619">
                <a:moveTo>
                  <a:pt x="781" y="619"/>
                </a:moveTo>
                <a:cubicBezTo>
                  <a:pt x="890" y="619"/>
                  <a:pt x="978" y="531"/>
                  <a:pt x="978" y="423"/>
                </a:cubicBezTo>
                <a:cubicBezTo>
                  <a:pt x="978" y="314"/>
                  <a:pt x="890" y="226"/>
                  <a:pt x="781" y="226"/>
                </a:cubicBezTo>
                <a:cubicBezTo>
                  <a:pt x="775" y="226"/>
                  <a:pt x="770" y="226"/>
                  <a:pt x="764" y="227"/>
                </a:cubicBezTo>
                <a:cubicBezTo>
                  <a:pt x="743" y="98"/>
                  <a:pt x="632" y="0"/>
                  <a:pt x="497" y="0"/>
                </a:cubicBezTo>
                <a:cubicBezTo>
                  <a:pt x="362" y="0"/>
                  <a:pt x="251" y="99"/>
                  <a:pt x="231" y="229"/>
                </a:cubicBezTo>
                <a:cubicBezTo>
                  <a:pt x="220" y="227"/>
                  <a:pt x="208" y="226"/>
                  <a:pt x="197" y="226"/>
                </a:cubicBezTo>
                <a:cubicBezTo>
                  <a:pt x="88" y="226"/>
                  <a:pt x="0" y="314"/>
                  <a:pt x="0" y="423"/>
                </a:cubicBezTo>
                <a:cubicBezTo>
                  <a:pt x="0" y="531"/>
                  <a:pt x="88" y="619"/>
                  <a:pt x="197" y="619"/>
                </a:cubicBezTo>
                <a:lnTo>
                  <a:pt x="781" y="619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9" name="Oval 13"/>
          <p:cNvSpPr/>
          <p:nvPr/>
        </p:nvSpPr>
        <p:spPr bwMode="auto">
          <a:xfrm>
            <a:off x="5587755" y="3566507"/>
            <a:ext cx="697891" cy="7229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0" name="Freeform: Shape 14"/>
          <p:cNvSpPr/>
          <p:nvPr/>
        </p:nvSpPr>
        <p:spPr bwMode="auto">
          <a:xfrm>
            <a:off x="7204599" y="3113515"/>
            <a:ext cx="659333" cy="431611"/>
          </a:xfrm>
          <a:custGeom>
            <a:avLst/>
            <a:gdLst>
              <a:gd name="T0" fmla="*/ 305 w 382"/>
              <a:gd name="T1" fmla="*/ 241 h 241"/>
              <a:gd name="T2" fmla="*/ 382 w 382"/>
              <a:gd name="T3" fmla="*/ 164 h 241"/>
              <a:gd name="T4" fmla="*/ 305 w 382"/>
              <a:gd name="T5" fmla="*/ 88 h 241"/>
              <a:gd name="T6" fmla="*/ 299 w 382"/>
              <a:gd name="T7" fmla="*/ 88 h 241"/>
              <a:gd name="T8" fmla="*/ 195 w 382"/>
              <a:gd name="T9" fmla="*/ 0 h 241"/>
              <a:gd name="T10" fmla="*/ 90 w 382"/>
              <a:gd name="T11" fmla="*/ 89 h 241"/>
              <a:gd name="T12" fmla="*/ 77 w 382"/>
              <a:gd name="T13" fmla="*/ 88 h 241"/>
              <a:gd name="T14" fmla="*/ 0 w 382"/>
              <a:gd name="T15" fmla="*/ 164 h 241"/>
              <a:gd name="T16" fmla="*/ 77 w 382"/>
              <a:gd name="T17" fmla="*/ 241 h 241"/>
              <a:gd name="T18" fmla="*/ 305 w 382"/>
              <a:gd name="T1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2" h="241">
                <a:moveTo>
                  <a:pt x="305" y="241"/>
                </a:moveTo>
                <a:cubicBezTo>
                  <a:pt x="348" y="241"/>
                  <a:pt x="382" y="207"/>
                  <a:pt x="382" y="164"/>
                </a:cubicBezTo>
                <a:cubicBezTo>
                  <a:pt x="382" y="122"/>
                  <a:pt x="348" y="88"/>
                  <a:pt x="305" y="88"/>
                </a:cubicBezTo>
                <a:cubicBezTo>
                  <a:pt x="303" y="88"/>
                  <a:pt x="301" y="88"/>
                  <a:pt x="299" y="88"/>
                </a:cubicBezTo>
                <a:cubicBezTo>
                  <a:pt x="290" y="38"/>
                  <a:pt x="247" y="0"/>
                  <a:pt x="195" y="0"/>
                </a:cubicBezTo>
                <a:cubicBezTo>
                  <a:pt x="142" y="0"/>
                  <a:pt x="98" y="38"/>
                  <a:pt x="90" y="89"/>
                </a:cubicBezTo>
                <a:cubicBezTo>
                  <a:pt x="86" y="88"/>
                  <a:pt x="82" y="88"/>
                  <a:pt x="77" y="88"/>
                </a:cubicBezTo>
                <a:cubicBezTo>
                  <a:pt x="35" y="88"/>
                  <a:pt x="0" y="122"/>
                  <a:pt x="0" y="164"/>
                </a:cubicBezTo>
                <a:cubicBezTo>
                  <a:pt x="0" y="207"/>
                  <a:pt x="35" y="241"/>
                  <a:pt x="77" y="241"/>
                </a:cubicBezTo>
                <a:lnTo>
                  <a:pt x="305" y="2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1" name="Freeform: Shape 15"/>
          <p:cNvSpPr/>
          <p:nvPr/>
        </p:nvSpPr>
        <p:spPr bwMode="auto">
          <a:xfrm>
            <a:off x="4109718" y="2883679"/>
            <a:ext cx="658048" cy="432946"/>
          </a:xfrm>
          <a:custGeom>
            <a:avLst/>
            <a:gdLst>
              <a:gd name="T0" fmla="*/ 304 w 381"/>
              <a:gd name="T1" fmla="*/ 241 h 241"/>
              <a:gd name="T2" fmla="*/ 381 w 381"/>
              <a:gd name="T3" fmla="*/ 165 h 241"/>
              <a:gd name="T4" fmla="*/ 304 w 381"/>
              <a:gd name="T5" fmla="*/ 88 h 241"/>
              <a:gd name="T6" fmla="*/ 298 w 381"/>
              <a:gd name="T7" fmla="*/ 88 h 241"/>
              <a:gd name="T8" fmla="*/ 194 w 381"/>
              <a:gd name="T9" fmla="*/ 0 h 241"/>
              <a:gd name="T10" fmla="*/ 90 w 381"/>
              <a:gd name="T11" fmla="*/ 89 h 241"/>
              <a:gd name="T12" fmla="*/ 76 w 381"/>
              <a:gd name="T13" fmla="*/ 88 h 241"/>
              <a:gd name="T14" fmla="*/ 0 w 381"/>
              <a:gd name="T15" fmla="*/ 165 h 241"/>
              <a:gd name="T16" fmla="*/ 76 w 381"/>
              <a:gd name="T17" fmla="*/ 241 h 241"/>
              <a:gd name="T18" fmla="*/ 304 w 381"/>
              <a:gd name="T1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1" h="241">
                <a:moveTo>
                  <a:pt x="304" y="241"/>
                </a:moveTo>
                <a:cubicBezTo>
                  <a:pt x="347" y="241"/>
                  <a:pt x="381" y="207"/>
                  <a:pt x="381" y="165"/>
                </a:cubicBezTo>
                <a:cubicBezTo>
                  <a:pt x="381" y="122"/>
                  <a:pt x="347" y="88"/>
                  <a:pt x="304" y="88"/>
                </a:cubicBezTo>
                <a:cubicBezTo>
                  <a:pt x="302" y="88"/>
                  <a:pt x="300" y="88"/>
                  <a:pt x="298" y="88"/>
                </a:cubicBezTo>
                <a:cubicBezTo>
                  <a:pt x="290" y="38"/>
                  <a:pt x="246" y="0"/>
                  <a:pt x="194" y="0"/>
                </a:cubicBezTo>
                <a:cubicBezTo>
                  <a:pt x="141" y="0"/>
                  <a:pt x="97" y="38"/>
                  <a:pt x="90" y="89"/>
                </a:cubicBezTo>
                <a:cubicBezTo>
                  <a:pt x="85" y="88"/>
                  <a:pt x="81" y="88"/>
                  <a:pt x="76" y="88"/>
                </a:cubicBezTo>
                <a:cubicBezTo>
                  <a:pt x="34" y="88"/>
                  <a:pt x="0" y="122"/>
                  <a:pt x="0" y="165"/>
                </a:cubicBezTo>
                <a:cubicBezTo>
                  <a:pt x="0" y="207"/>
                  <a:pt x="34" y="241"/>
                  <a:pt x="76" y="241"/>
                </a:cubicBezTo>
                <a:lnTo>
                  <a:pt x="304" y="2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2" name="Freeform: Shape 16"/>
          <p:cNvSpPr/>
          <p:nvPr/>
        </p:nvSpPr>
        <p:spPr bwMode="auto">
          <a:xfrm>
            <a:off x="6490302" y="2033820"/>
            <a:ext cx="658048" cy="434283"/>
          </a:xfrm>
          <a:custGeom>
            <a:avLst/>
            <a:gdLst>
              <a:gd name="T0" fmla="*/ 305 w 382"/>
              <a:gd name="T1" fmla="*/ 242 h 242"/>
              <a:gd name="T2" fmla="*/ 382 w 382"/>
              <a:gd name="T3" fmla="*/ 165 h 242"/>
              <a:gd name="T4" fmla="*/ 305 w 382"/>
              <a:gd name="T5" fmla="*/ 88 h 242"/>
              <a:gd name="T6" fmla="*/ 298 w 382"/>
              <a:gd name="T7" fmla="*/ 88 h 242"/>
              <a:gd name="T8" fmla="*/ 194 w 382"/>
              <a:gd name="T9" fmla="*/ 0 h 242"/>
              <a:gd name="T10" fmla="*/ 90 w 382"/>
              <a:gd name="T11" fmla="*/ 89 h 242"/>
              <a:gd name="T12" fmla="*/ 77 w 382"/>
              <a:gd name="T13" fmla="*/ 88 h 242"/>
              <a:gd name="T14" fmla="*/ 0 w 382"/>
              <a:gd name="T15" fmla="*/ 165 h 242"/>
              <a:gd name="T16" fmla="*/ 77 w 382"/>
              <a:gd name="T17" fmla="*/ 242 h 242"/>
              <a:gd name="T18" fmla="*/ 305 w 382"/>
              <a:gd name="T1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2" h="242">
                <a:moveTo>
                  <a:pt x="305" y="242"/>
                </a:moveTo>
                <a:cubicBezTo>
                  <a:pt x="347" y="242"/>
                  <a:pt x="382" y="207"/>
                  <a:pt x="382" y="165"/>
                </a:cubicBezTo>
                <a:cubicBezTo>
                  <a:pt x="382" y="122"/>
                  <a:pt x="347" y="88"/>
                  <a:pt x="305" y="88"/>
                </a:cubicBezTo>
                <a:cubicBezTo>
                  <a:pt x="303" y="88"/>
                  <a:pt x="300" y="88"/>
                  <a:pt x="298" y="88"/>
                </a:cubicBezTo>
                <a:cubicBezTo>
                  <a:pt x="290" y="38"/>
                  <a:pt x="247" y="0"/>
                  <a:pt x="194" y="0"/>
                </a:cubicBezTo>
                <a:cubicBezTo>
                  <a:pt x="142" y="0"/>
                  <a:pt x="98" y="39"/>
                  <a:pt x="90" y="89"/>
                </a:cubicBezTo>
                <a:cubicBezTo>
                  <a:pt x="86" y="88"/>
                  <a:pt x="81" y="88"/>
                  <a:pt x="77" y="88"/>
                </a:cubicBezTo>
                <a:cubicBezTo>
                  <a:pt x="34" y="88"/>
                  <a:pt x="0" y="122"/>
                  <a:pt x="0" y="165"/>
                </a:cubicBezTo>
                <a:cubicBezTo>
                  <a:pt x="0" y="207"/>
                  <a:pt x="34" y="242"/>
                  <a:pt x="77" y="242"/>
                </a:cubicBezTo>
                <a:lnTo>
                  <a:pt x="305" y="2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2" name="Freeform: Shape 26"/>
          <p:cNvSpPr/>
          <p:nvPr/>
        </p:nvSpPr>
        <p:spPr bwMode="auto">
          <a:xfrm>
            <a:off x="4927138" y="3606593"/>
            <a:ext cx="289181" cy="227165"/>
          </a:xfrm>
          <a:custGeom>
            <a:avLst/>
            <a:gdLst>
              <a:gd name="T0" fmla="*/ 151 w 167"/>
              <a:gd name="T1" fmla="*/ 22 h 127"/>
              <a:gd name="T2" fmla="*/ 110 w 167"/>
              <a:gd name="T3" fmla="*/ 0 h 127"/>
              <a:gd name="T4" fmla="*/ 110 w 167"/>
              <a:gd name="T5" fmla="*/ 15 h 127"/>
              <a:gd name="T6" fmla="*/ 139 w 167"/>
              <a:gd name="T7" fmla="*/ 30 h 127"/>
              <a:gd name="T8" fmla="*/ 129 w 167"/>
              <a:gd name="T9" fmla="*/ 79 h 127"/>
              <a:gd name="T10" fmla="*/ 110 w 167"/>
              <a:gd name="T11" fmla="*/ 85 h 127"/>
              <a:gd name="T12" fmla="*/ 110 w 167"/>
              <a:gd name="T13" fmla="*/ 100 h 127"/>
              <a:gd name="T14" fmla="*/ 137 w 167"/>
              <a:gd name="T15" fmla="*/ 91 h 127"/>
              <a:gd name="T16" fmla="*/ 151 w 167"/>
              <a:gd name="T17" fmla="*/ 22 h 127"/>
              <a:gd name="T18" fmla="*/ 110 w 167"/>
              <a:gd name="T19" fmla="*/ 0 h 127"/>
              <a:gd name="T20" fmla="*/ 82 w 167"/>
              <a:gd name="T21" fmla="*/ 8 h 127"/>
              <a:gd name="T22" fmla="*/ 65 w 167"/>
              <a:gd name="T23" fmla="*/ 72 h 127"/>
              <a:gd name="T24" fmla="*/ 57 w 167"/>
              <a:gd name="T25" fmla="*/ 77 h 127"/>
              <a:gd name="T26" fmla="*/ 57 w 167"/>
              <a:gd name="T27" fmla="*/ 76 h 127"/>
              <a:gd name="T28" fmla="*/ 57 w 167"/>
              <a:gd name="T29" fmla="*/ 76 h 127"/>
              <a:gd name="T30" fmla="*/ 57 w 167"/>
              <a:gd name="T31" fmla="*/ 76 h 127"/>
              <a:gd name="T32" fmla="*/ 57 w 167"/>
              <a:gd name="T33" fmla="*/ 76 h 127"/>
              <a:gd name="T34" fmla="*/ 47 w 167"/>
              <a:gd name="T35" fmla="*/ 78 h 127"/>
              <a:gd name="T36" fmla="*/ 7 w 167"/>
              <a:gd name="T37" fmla="*/ 105 h 127"/>
              <a:gd name="T38" fmla="*/ 3 w 167"/>
              <a:gd name="T39" fmla="*/ 121 h 127"/>
              <a:gd name="T40" fmla="*/ 19 w 167"/>
              <a:gd name="T41" fmla="*/ 124 h 127"/>
              <a:gd name="T42" fmla="*/ 60 w 167"/>
              <a:gd name="T43" fmla="*/ 97 h 127"/>
              <a:gd name="T44" fmla="*/ 65 w 167"/>
              <a:gd name="T45" fmla="*/ 88 h 127"/>
              <a:gd name="T46" fmla="*/ 65 w 167"/>
              <a:gd name="T47" fmla="*/ 88 h 127"/>
              <a:gd name="T48" fmla="*/ 65 w 167"/>
              <a:gd name="T49" fmla="*/ 88 h 127"/>
              <a:gd name="T50" fmla="*/ 72 w 167"/>
              <a:gd name="T51" fmla="*/ 83 h 127"/>
              <a:gd name="T52" fmla="*/ 110 w 167"/>
              <a:gd name="T53" fmla="*/ 100 h 127"/>
              <a:gd name="T54" fmla="*/ 110 w 167"/>
              <a:gd name="T55" fmla="*/ 85 h 127"/>
              <a:gd name="T56" fmla="*/ 81 w 167"/>
              <a:gd name="T57" fmla="*/ 69 h 127"/>
              <a:gd name="T58" fmla="*/ 81 w 167"/>
              <a:gd name="T59" fmla="*/ 69 h 127"/>
              <a:gd name="T60" fmla="*/ 90 w 167"/>
              <a:gd name="T61" fmla="*/ 21 h 127"/>
              <a:gd name="T62" fmla="*/ 110 w 167"/>
              <a:gd name="T63" fmla="*/ 15 h 127"/>
              <a:gd name="T64" fmla="*/ 110 w 167"/>
              <a:gd name="T6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127">
                <a:moveTo>
                  <a:pt x="151" y="22"/>
                </a:moveTo>
                <a:cubicBezTo>
                  <a:pt x="142" y="8"/>
                  <a:pt x="126" y="0"/>
                  <a:pt x="110" y="0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21" y="15"/>
                  <a:pt x="132" y="20"/>
                  <a:pt x="139" y="30"/>
                </a:cubicBezTo>
                <a:cubicBezTo>
                  <a:pt x="150" y="47"/>
                  <a:pt x="145" y="68"/>
                  <a:pt x="129" y="79"/>
                </a:cubicBezTo>
                <a:cubicBezTo>
                  <a:pt x="123" y="83"/>
                  <a:pt x="116" y="85"/>
                  <a:pt x="110" y="85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19" y="100"/>
                  <a:pt x="129" y="97"/>
                  <a:pt x="137" y="91"/>
                </a:cubicBezTo>
                <a:cubicBezTo>
                  <a:pt x="160" y="76"/>
                  <a:pt x="167" y="45"/>
                  <a:pt x="151" y="22"/>
                </a:cubicBezTo>
                <a:close/>
                <a:moveTo>
                  <a:pt x="110" y="0"/>
                </a:moveTo>
                <a:cubicBezTo>
                  <a:pt x="100" y="0"/>
                  <a:pt x="91" y="3"/>
                  <a:pt x="82" y="8"/>
                </a:cubicBezTo>
                <a:cubicBezTo>
                  <a:pt x="61" y="22"/>
                  <a:pt x="54" y="50"/>
                  <a:pt x="65" y="72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4" y="75"/>
                  <a:pt x="50" y="76"/>
                  <a:pt x="47" y="78"/>
                </a:cubicBezTo>
                <a:cubicBezTo>
                  <a:pt x="7" y="105"/>
                  <a:pt x="7" y="105"/>
                  <a:pt x="7" y="105"/>
                </a:cubicBezTo>
                <a:cubicBezTo>
                  <a:pt x="1" y="108"/>
                  <a:pt x="0" y="115"/>
                  <a:pt x="3" y="121"/>
                </a:cubicBezTo>
                <a:cubicBezTo>
                  <a:pt x="7" y="126"/>
                  <a:pt x="14" y="127"/>
                  <a:pt x="19" y="124"/>
                </a:cubicBezTo>
                <a:cubicBezTo>
                  <a:pt x="60" y="97"/>
                  <a:pt x="60" y="97"/>
                  <a:pt x="60" y="97"/>
                </a:cubicBezTo>
                <a:cubicBezTo>
                  <a:pt x="63" y="95"/>
                  <a:pt x="65" y="92"/>
                  <a:pt x="65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72" y="83"/>
                  <a:pt x="72" y="83"/>
                  <a:pt x="72" y="83"/>
                </a:cubicBezTo>
                <a:cubicBezTo>
                  <a:pt x="82" y="94"/>
                  <a:pt x="96" y="100"/>
                  <a:pt x="110" y="100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98" y="85"/>
                  <a:pt x="87" y="79"/>
                  <a:pt x="81" y="69"/>
                </a:cubicBezTo>
                <a:cubicBezTo>
                  <a:pt x="81" y="69"/>
                  <a:pt x="81" y="69"/>
                  <a:pt x="81" y="69"/>
                </a:cubicBezTo>
                <a:cubicBezTo>
                  <a:pt x="70" y="53"/>
                  <a:pt x="74" y="31"/>
                  <a:pt x="90" y="21"/>
                </a:cubicBezTo>
                <a:cubicBezTo>
                  <a:pt x="96" y="17"/>
                  <a:pt x="103" y="15"/>
                  <a:pt x="110" y="15"/>
                </a:cubicBezTo>
                <a:lnTo>
                  <a:pt x="1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5" name="Freeform: Shape 29"/>
          <p:cNvSpPr/>
          <p:nvPr/>
        </p:nvSpPr>
        <p:spPr bwMode="auto">
          <a:xfrm>
            <a:off x="5621172" y="2719320"/>
            <a:ext cx="239056" cy="248543"/>
          </a:xfrm>
          <a:custGeom>
            <a:avLst/>
            <a:gdLst>
              <a:gd name="T0" fmla="*/ 69 w 139"/>
              <a:gd name="T1" fmla="*/ 10 h 139"/>
              <a:gd name="T2" fmla="*/ 76 w 139"/>
              <a:gd name="T3" fmla="*/ 10 h 139"/>
              <a:gd name="T4" fmla="*/ 79 w 139"/>
              <a:gd name="T5" fmla="*/ 0 h 139"/>
              <a:gd name="T6" fmla="*/ 100 w 139"/>
              <a:gd name="T7" fmla="*/ 6 h 139"/>
              <a:gd name="T8" fmla="*/ 97 w 139"/>
              <a:gd name="T9" fmla="*/ 16 h 139"/>
              <a:gd name="T10" fmla="*/ 116 w 139"/>
              <a:gd name="T11" fmla="*/ 32 h 139"/>
              <a:gd name="T12" fmla="*/ 125 w 139"/>
              <a:gd name="T13" fmla="*/ 27 h 139"/>
              <a:gd name="T14" fmla="*/ 136 w 139"/>
              <a:gd name="T15" fmla="*/ 47 h 139"/>
              <a:gd name="T16" fmla="*/ 127 w 139"/>
              <a:gd name="T17" fmla="*/ 52 h 139"/>
              <a:gd name="T18" fmla="*/ 129 w 139"/>
              <a:gd name="T19" fmla="*/ 76 h 139"/>
              <a:gd name="T20" fmla="*/ 139 w 139"/>
              <a:gd name="T21" fmla="*/ 79 h 139"/>
              <a:gd name="T22" fmla="*/ 133 w 139"/>
              <a:gd name="T23" fmla="*/ 100 h 139"/>
              <a:gd name="T24" fmla="*/ 123 w 139"/>
              <a:gd name="T25" fmla="*/ 97 h 139"/>
              <a:gd name="T26" fmla="*/ 107 w 139"/>
              <a:gd name="T27" fmla="*/ 117 h 139"/>
              <a:gd name="T28" fmla="*/ 112 w 139"/>
              <a:gd name="T29" fmla="*/ 126 h 139"/>
              <a:gd name="T30" fmla="*/ 92 w 139"/>
              <a:gd name="T31" fmla="*/ 136 h 139"/>
              <a:gd name="T32" fmla="*/ 87 w 139"/>
              <a:gd name="T33" fmla="*/ 127 h 139"/>
              <a:gd name="T34" fmla="*/ 69 w 139"/>
              <a:gd name="T35" fmla="*/ 130 h 139"/>
              <a:gd name="T36" fmla="*/ 69 w 139"/>
              <a:gd name="T37" fmla="*/ 110 h 139"/>
              <a:gd name="T38" fmla="*/ 108 w 139"/>
              <a:gd name="T39" fmla="*/ 81 h 139"/>
              <a:gd name="T40" fmla="*/ 81 w 139"/>
              <a:gd name="T41" fmla="*/ 31 h 139"/>
              <a:gd name="T42" fmla="*/ 69 w 139"/>
              <a:gd name="T43" fmla="*/ 29 h 139"/>
              <a:gd name="T44" fmla="*/ 69 w 139"/>
              <a:gd name="T45" fmla="*/ 10 h 139"/>
              <a:gd name="T46" fmla="*/ 32 w 139"/>
              <a:gd name="T47" fmla="*/ 23 h 139"/>
              <a:gd name="T48" fmla="*/ 27 w 139"/>
              <a:gd name="T49" fmla="*/ 14 h 139"/>
              <a:gd name="T50" fmla="*/ 46 w 139"/>
              <a:gd name="T51" fmla="*/ 3 h 139"/>
              <a:gd name="T52" fmla="*/ 51 w 139"/>
              <a:gd name="T53" fmla="*/ 12 h 139"/>
              <a:gd name="T54" fmla="*/ 69 w 139"/>
              <a:gd name="T55" fmla="*/ 10 h 139"/>
              <a:gd name="T56" fmla="*/ 69 w 139"/>
              <a:gd name="T57" fmla="*/ 29 h 139"/>
              <a:gd name="T58" fmla="*/ 31 w 139"/>
              <a:gd name="T59" fmla="*/ 58 h 139"/>
              <a:gd name="T60" fmla="*/ 58 w 139"/>
              <a:gd name="T61" fmla="*/ 108 h 139"/>
              <a:gd name="T62" fmla="*/ 58 w 139"/>
              <a:gd name="T63" fmla="*/ 108 h 139"/>
              <a:gd name="T64" fmla="*/ 69 w 139"/>
              <a:gd name="T65" fmla="*/ 110 h 139"/>
              <a:gd name="T66" fmla="*/ 69 w 139"/>
              <a:gd name="T67" fmla="*/ 130 h 139"/>
              <a:gd name="T68" fmla="*/ 63 w 139"/>
              <a:gd name="T69" fmla="*/ 129 h 139"/>
              <a:gd name="T70" fmla="*/ 60 w 139"/>
              <a:gd name="T71" fmla="*/ 139 h 139"/>
              <a:gd name="T72" fmla="*/ 39 w 139"/>
              <a:gd name="T73" fmla="*/ 133 h 139"/>
              <a:gd name="T74" fmla="*/ 42 w 139"/>
              <a:gd name="T75" fmla="*/ 123 h 139"/>
              <a:gd name="T76" fmla="*/ 22 w 139"/>
              <a:gd name="T77" fmla="*/ 107 h 139"/>
              <a:gd name="T78" fmla="*/ 13 w 139"/>
              <a:gd name="T79" fmla="*/ 112 h 139"/>
              <a:gd name="T80" fmla="*/ 3 w 139"/>
              <a:gd name="T81" fmla="*/ 93 h 139"/>
              <a:gd name="T82" fmla="*/ 12 w 139"/>
              <a:gd name="T83" fmla="*/ 88 h 139"/>
              <a:gd name="T84" fmla="*/ 10 w 139"/>
              <a:gd name="T85" fmla="*/ 63 h 139"/>
              <a:gd name="T86" fmla="*/ 0 w 139"/>
              <a:gd name="T87" fmla="*/ 60 h 139"/>
              <a:gd name="T88" fmla="*/ 6 w 139"/>
              <a:gd name="T89" fmla="*/ 39 h 139"/>
              <a:gd name="T90" fmla="*/ 16 w 139"/>
              <a:gd name="T91" fmla="*/ 42 h 139"/>
              <a:gd name="T92" fmla="*/ 32 w 139"/>
              <a:gd name="T93" fmla="*/ 2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9" h="139">
                <a:moveTo>
                  <a:pt x="69" y="10"/>
                </a:moveTo>
                <a:cubicBezTo>
                  <a:pt x="71" y="10"/>
                  <a:pt x="74" y="10"/>
                  <a:pt x="76" y="10"/>
                </a:cubicBezTo>
                <a:cubicBezTo>
                  <a:pt x="79" y="0"/>
                  <a:pt x="79" y="0"/>
                  <a:pt x="79" y="0"/>
                </a:cubicBezTo>
                <a:cubicBezTo>
                  <a:pt x="100" y="6"/>
                  <a:pt x="100" y="6"/>
                  <a:pt x="100" y="6"/>
                </a:cubicBezTo>
                <a:cubicBezTo>
                  <a:pt x="97" y="16"/>
                  <a:pt x="97" y="16"/>
                  <a:pt x="97" y="16"/>
                </a:cubicBezTo>
                <a:cubicBezTo>
                  <a:pt x="105" y="20"/>
                  <a:pt x="111" y="26"/>
                  <a:pt x="116" y="32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36" y="47"/>
                  <a:pt x="136" y="47"/>
                  <a:pt x="136" y="47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9" y="59"/>
                  <a:pt x="130" y="68"/>
                  <a:pt x="129" y="76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3" y="100"/>
                  <a:pt x="133" y="100"/>
                  <a:pt x="133" y="100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5"/>
                  <a:pt x="113" y="112"/>
                  <a:pt x="107" y="117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87" y="127"/>
                  <a:pt x="87" y="127"/>
                  <a:pt x="87" y="127"/>
                </a:cubicBezTo>
                <a:cubicBezTo>
                  <a:pt x="82" y="129"/>
                  <a:pt x="76" y="130"/>
                  <a:pt x="69" y="130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87" y="110"/>
                  <a:pt x="103" y="99"/>
                  <a:pt x="108" y="81"/>
                </a:cubicBezTo>
                <a:cubicBezTo>
                  <a:pt x="114" y="60"/>
                  <a:pt x="102" y="38"/>
                  <a:pt x="81" y="31"/>
                </a:cubicBezTo>
                <a:cubicBezTo>
                  <a:pt x="77" y="30"/>
                  <a:pt x="73" y="29"/>
                  <a:pt x="69" y="29"/>
                </a:cubicBezTo>
                <a:lnTo>
                  <a:pt x="69" y="10"/>
                </a:lnTo>
                <a:close/>
                <a:moveTo>
                  <a:pt x="32" y="23"/>
                </a:moveTo>
                <a:cubicBezTo>
                  <a:pt x="27" y="14"/>
                  <a:pt x="27" y="14"/>
                  <a:pt x="27" y="14"/>
                </a:cubicBezTo>
                <a:cubicBezTo>
                  <a:pt x="46" y="3"/>
                  <a:pt x="46" y="3"/>
                  <a:pt x="46" y="3"/>
                </a:cubicBezTo>
                <a:cubicBezTo>
                  <a:pt x="51" y="12"/>
                  <a:pt x="51" y="12"/>
                  <a:pt x="51" y="12"/>
                </a:cubicBezTo>
                <a:cubicBezTo>
                  <a:pt x="57" y="11"/>
                  <a:pt x="63" y="10"/>
                  <a:pt x="69" y="10"/>
                </a:cubicBezTo>
                <a:cubicBezTo>
                  <a:pt x="69" y="29"/>
                  <a:pt x="69" y="29"/>
                  <a:pt x="69" y="29"/>
                </a:cubicBezTo>
                <a:cubicBezTo>
                  <a:pt x="52" y="29"/>
                  <a:pt x="36" y="41"/>
                  <a:pt x="31" y="58"/>
                </a:cubicBezTo>
                <a:cubicBezTo>
                  <a:pt x="24" y="79"/>
                  <a:pt x="36" y="102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61" y="109"/>
                  <a:pt x="65" y="110"/>
                  <a:pt x="69" y="11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7" y="130"/>
                  <a:pt x="65" y="130"/>
                  <a:pt x="63" y="129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34" y="119"/>
                  <a:pt x="27" y="114"/>
                  <a:pt x="22" y="107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3" y="93"/>
                  <a:pt x="3" y="93"/>
                  <a:pt x="3" y="93"/>
                </a:cubicBezTo>
                <a:cubicBezTo>
                  <a:pt x="12" y="88"/>
                  <a:pt x="12" y="88"/>
                  <a:pt x="12" y="88"/>
                </a:cubicBezTo>
                <a:cubicBezTo>
                  <a:pt x="10" y="80"/>
                  <a:pt x="9" y="72"/>
                  <a:pt x="10" y="63"/>
                </a:cubicBezTo>
                <a:cubicBezTo>
                  <a:pt x="0" y="60"/>
                  <a:pt x="0" y="60"/>
                  <a:pt x="0" y="60"/>
                </a:cubicBezTo>
                <a:cubicBezTo>
                  <a:pt x="6" y="39"/>
                  <a:pt x="6" y="39"/>
                  <a:pt x="6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20" y="34"/>
                  <a:pt x="25" y="28"/>
                  <a:pt x="32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6" name="Freeform: Shape 30"/>
          <p:cNvSpPr/>
          <p:nvPr/>
        </p:nvSpPr>
        <p:spPr bwMode="auto">
          <a:xfrm>
            <a:off x="5792110" y="3062737"/>
            <a:ext cx="253195" cy="253888"/>
          </a:xfrm>
          <a:custGeom>
            <a:avLst/>
            <a:gdLst>
              <a:gd name="T0" fmla="*/ 74 w 147"/>
              <a:gd name="T1" fmla="*/ 0 h 141"/>
              <a:gd name="T2" fmla="*/ 147 w 147"/>
              <a:gd name="T3" fmla="*/ 63 h 141"/>
              <a:gd name="T4" fmla="*/ 117 w 147"/>
              <a:gd name="T5" fmla="*/ 115 h 141"/>
              <a:gd name="T6" fmla="*/ 128 w 147"/>
              <a:gd name="T7" fmla="*/ 141 h 141"/>
              <a:gd name="T8" fmla="*/ 102 w 147"/>
              <a:gd name="T9" fmla="*/ 122 h 141"/>
              <a:gd name="T10" fmla="*/ 74 w 147"/>
              <a:gd name="T11" fmla="*/ 127 h 141"/>
              <a:gd name="T12" fmla="*/ 0 w 147"/>
              <a:gd name="T13" fmla="*/ 63 h 141"/>
              <a:gd name="T14" fmla="*/ 74 w 147"/>
              <a:gd name="T15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" h="141">
                <a:moveTo>
                  <a:pt x="74" y="0"/>
                </a:moveTo>
                <a:cubicBezTo>
                  <a:pt x="114" y="0"/>
                  <a:pt x="147" y="28"/>
                  <a:pt x="147" y="63"/>
                </a:cubicBezTo>
                <a:cubicBezTo>
                  <a:pt x="147" y="84"/>
                  <a:pt x="135" y="103"/>
                  <a:pt x="117" y="115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02" y="122"/>
                  <a:pt x="102" y="122"/>
                  <a:pt x="102" y="122"/>
                </a:cubicBezTo>
                <a:cubicBezTo>
                  <a:pt x="93" y="125"/>
                  <a:pt x="84" y="127"/>
                  <a:pt x="74" y="127"/>
                </a:cubicBezTo>
                <a:cubicBezTo>
                  <a:pt x="33" y="127"/>
                  <a:pt x="0" y="98"/>
                  <a:pt x="0" y="63"/>
                </a:cubicBezTo>
                <a:cubicBezTo>
                  <a:pt x="0" y="28"/>
                  <a:pt x="33" y="0"/>
                  <a:pt x="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7" name="Oval 31"/>
          <p:cNvSpPr/>
          <p:nvPr/>
        </p:nvSpPr>
        <p:spPr bwMode="auto">
          <a:xfrm>
            <a:off x="5957907" y="3161621"/>
            <a:ext cx="33416" cy="3474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8" name="Oval 32"/>
          <p:cNvSpPr/>
          <p:nvPr/>
        </p:nvSpPr>
        <p:spPr bwMode="auto">
          <a:xfrm>
            <a:off x="5902642" y="3161621"/>
            <a:ext cx="34701" cy="3474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9" name="Oval 33"/>
          <p:cNvSpPr/>
          <p:nvPr/>
        </p:nvSpPr>
        <p:spPr bwMode="auto">
          <a:xfrm>
            <a:off x="5844806" y="3161621"/>
            <a:ext cx="34701" cy="3474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1" name="Freeform: Shape 35"/>
          <p:cNvSpPr/>
          <p:nvPr/>
        </p:nvSpPr>
        <p:spPr bwMode="auto">
          <a:xfrm>
            <a:off x="5824240" y="3932641"/>
            <a:ext cx="115672" cy="98883"/>
          </a:xfrm>
          <a:custGeom>
            <a:avLst/>
            <a:gdLst>
              <a:gd name="T0" fmla="*/ 0 w 90"/>
              <a:gd name="T1" fmla="*/ 66 h 74"/>
              <a:gd name="T2" fmla="*/ 84 w 90"/>
              <a:gd name="T3" fmla="*/ 0 h 74"/>
              <a:gd name="T4" fmla="*/ 90 w 90"/>
              <a:gd name="T5" fmla="*/ 8 h 74"/>
              <a:gd name="T6" fmla="*/ 7 w 90"/>
              <a:gd name="T7" fmla="*/ 74 h 74"/>
              <a:gd name="T8" fmla="*/ 0 w 90"/>
              <a:gd name="T9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74">
                <a:moveTo>
                  <a:pt x="0" y="66"/>
                </a:moveTo>
                <a:lnTo>
                  <a:pt x="84" y="0"/>
                </a:lnTo>
                <a:lnTo>
                  <a:pt x="90" y="8"/>
                </a:lnTo>
                <a:lnTo>
                  <a:pt x="7" y="74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2" name="Freeform: Shape 36"/>
          <p:cNvSpPr/>
          <p:nvPr/>
        </p:nvSpPr>
        <p:spPr bwMode="auto">
          <a:xfrm>
            <a:off x="5932202" y="3932641"/>
            <a:ext cx="116957" cy="98883"/>
          </a:xfrm>
          <a:custGeom>
            <a:avLst/>
            <a:gdLst>
              <a:gd name="T0" fmla="*/ 84 w 91"/>
              <a:gd name="T1" fmla="*/ 74 h 74"/>
              <a:gd name="T2" fmla="*/ 0 w 91"/>
              <a:gd name="T3" fmla="*/ 8 h 74"/>
              <a:gd name="T4" fmla="*/ 6 w 91"/>
              <a:gd name="T5" fmla="*/ 0 h 74"/>
              <a:gd name="T6" fmla="*/ 91 w 91"/>
              <a:gd name="T7" fmla="*/ 66 h 74"/>
              <a:gd name="T8" fmla="*/ 84 w 91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74">
                <a:moveTo>
                  <a:pt x="84" y="74"/>
                </a:moveTo>
                <a:lnTo>
                  <a:pt x="0" y="8"/>
                </a:lnTo>
                <a:lnTo>
                  <a:pt x="6" y="0"/>
                </a:lnTo>
                <a:lnTo>
                  <a:pt x="91" y="66"/>
                </a:lnTo>
                <a:lnTo>
                  <a:pt x="84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3" name="Rectangle 37"/>
          <p:cNvSpPr/>
          <p:nvPr/>
        </p:nvSpPr>
        <p:spPr bwMode="auto">
          <a:xfrm>
            <a:off x="5929632" y="3795006"/>
            <a:ext cx="14137" cy="1429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4" name="Freeform: Shape 38"/>
          <p:cNvSpPr/>
          <p:nvPr/>
        </p:nvSpPr>
        <p:spPr bwMode="auto">
          <a:xfrm>
            <a:off x="5879507" y="3736211"/>
            <a:ext cx="114387" cy="117590"/>
          </a:xfrm>
          <a:custGeom>
            <a:avLst/>
            <a:gdLst>
              <a:gd name="T0" fmla="*/ 45 w 66"/>
              <a:gd name="T1" fmla="*/ 44 h 66"/>
              <a:gd name="T2" fmla="*/ 66 w 66"/>
              <a:gd name="T3" fmla="*/ 66 h 66"/>
              <a:gd name="T4" fmla="*/ 0 w 66"/>
              <a:gd name="T5" fmla="*/ 66 h 66"/>
              <a:gd name="T6" fmla="*/ 21 w 66"/>
              <a:gd name="T7" fmla="*/ 44 h 66"/>
              <a:gd name="T8" fmla="*/ 13 w 66"/>
              <a:gd name="T9" fmla="*/ 24 h 66"/>
              <a:gd name="T10" fmla="*/ 33 w 66"/>
              <a:gd name="T11" fmla="*/ 0 h 66"/>
              <a:gd name="T12" fmla="*/ 53 w 66"/>
              <a:gd name="T13" fmla="*/ 24 h 66"/>
              <a:gd name="T14" fmla="*/ 45 w 66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66">
                <a:moveTo>
                  <a:pt x="45" y="44"/>
                </a:moveTo>
                <a:cubicBezTo>
                  <a:pt x="55" y="48"/>
                  <a:pt x="63" y="56"/>
                  <a:pt x="66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56"/>
                  <a:pt x="11" y="48"/>
                  <a:pt x="21" y="44"/>
                </a:cubicBezTo>
                <a:cubicBezTo>
                  <a:pt x="16" y="40"/>
                  <a:pt x="13" y="33"/>
                  <a:pt x="13" y="24"/>
                </a:cubicBezTo>
                <a:cubicBezTo>
                  <a:pt x="13" y="11"/>
                  <a:pt x="22" y="0"/>
                  <a:pt x="33" y="0"/>
                </a:cubicBezTo>
                <a:cubicBezTo>
                  <a:pt x="44" y="0"/>
                  <a:pt x="53" y="11"/>
                  <a:pt x="53" y="24"/>
                </a:cubicBezTo>
                <a:cubicBezTo>
                  <a:pt x="53" y="33"/>
                  <a:pt x="50" y="40"/>
                  <a:pt x="45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5" name="Freeform: Shape 39"/>
          <p:cNvSpPr/>
          <p:nvPr/>
        </p:nvSpPr>
        <p:spPr bwMode="auto">
          <a:xfrm>
            <a:off x="5771546" y="3943329"/>
            <a:ext cx="113101" cy="118927"/>
          </a:xfrm>
          <a:custGeom>
            <a:avLst/>
            <a:gdLst>
              <a:gd name="T0" fmla="*/ 44 w 66"/>
              <a:gd name="T1" fmla="*/ 44 h 66"/>
              <a:gd name="T2" fmla="*/ 66 w 66"/>
              <a:gd name="T3" fmla="*/ 66 h 66"/>
              <a:gd name="T4" fmla="*/ 0 w 66"/>
              <a:gd name="T5" fmla="*/ 66 h 66"/>
              <a:gd name="T6" fmla="*/ 21 w 66"/>
              <a:gd name="T7" fmla="*/ 44 h 66"/>
              <a:gd name="T8" fmla="*/ 13 w 66"/>
              <a:gd name="T9" fmla="*/ 24 h 66"/>
              <a:gd name="T10" fmla="*/ 33 w 66"/>
              <a:gd name="T11" fmla="*/ 0 h 66"/>
              <a:gd name="T12" fmla="*/ 53 w 66"/>
              <a:gd name="T13" fmla="*/ 24 h 66"/>
              <a:gd name="T14" fmla="*/ 44 w 66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66">
                <a:moveTo>
                  <a:pt x="44" y="44"/>
                </a:moveTo>
                <a:cubicBezTo>
                  <a:pt x="55" y="48"/>
                  <a:pt x="63" y="56"/>
                  <a:pt x="66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56"/>
                  <a:pt x="10" y="48"/>
                  <a:pt x="21" y="44"/>
                </a:cubicBezTo>
                <a:cubicBezTo>
                  <a:pt x="16" y="40"/>
                  <a:pt x="13" y="32"/>
                  <a:pt x="13" y="24"/>
                </a:cubicBezTo>
                <a:cubicBezTo>
                  <a:pt x="13" y="11"/>
                  <a:pt x="22" y="0"/>
                  <a:pt x="33" y="0"/>
                </a:cubicBezTo>
                <a:cubicBezTo>
                  <a:pt x="44" y="0"/>
                  <a:pt x="53" y="11"/>
                  <a:pt x="53" y="24"/>
                </a:cubicBezTo>
                <a:cubicBezTo>
                  <a:pt x="53" y="32"/>
                  <a:pt x="49" y="40"/>
                  <a:pt x="44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6" name="Freeform: Shape 40"/>
          <p:cNvSpPr/>
          <p:nvPr/>
        </p:nvSpPr>
        <p:spPr bwMode="auto">
          <a:xfrm>
            <a:off x="5988754" y="3943329"/>
            <a:ext cx="113101" cy="118927"/>
          </a:xfrm>
          <a:custGeom>
            <a:avLst/>
            <a:gdLst>
              <a:gd name="T0" fmla="*/ 45 w 66"/>
              <a:gd name="T1" fmla="*/ 44 h 66"/>
              <a:gd name="T2" fmla="*/ 66 w 66"/>
              <a:gd name="T3" fmla="*/ 66 h 66"/>
              <a:gd name="T4" fmla="*/ 0 w 66"/>
              <a:gd name="T5" fmla="*/ 66 h 66"/>
              <a:gd name="T6" fmla="*/ 22 w 66"/>
              <a:gd name="T7" fmla="*/ 44 h 66"/>
              <a:gd name="T8" fmla="*/ 13 w 66"/>
              <a:gd name="T9" fmla="*/ 24 h 66"/>
              <a:gd name="T10" fmla="*/ 33 w 66"/>
              <a:gd name="T11" fmla="*/ 0 h 66"/>
              <a:gd name="T12" fmla="*/ 53 w 66"/>
              <a:gd name="T13" fmla="*/ 24 h 66"/>
              <a:gd name="T14" fmla="*/ 45 w 66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66">
                <a:moveTo>
                  <a:pt x="45" y="44"/>
                </a:moveTo>
                <a:cubicBezTo>
                  <a:pt x="56" y="48"/>
                  <a:pt x="64" y="56"/>
                  <a:pt x="66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56"/>
                  <a:pt x="11" y="48"/>
                  <a:pt x="22" y="44"/>
                </a:cubicBezTo>
                <a:cubicBezTo>
                  <a:pt x="17" y="40"/>
                  <a:pt x="13" y="32"/>
                  <a:pt x="13" y="24"/>
                </a:cubicBezTo>
                <a:cubicBezTo>
                  <a:pt x="13" y="11"/>
                  <a:pt x="22" y="0"/>
                  <a:pt x="33" y="0"/>
                </a:cubicBezTo>
                <a:cubicBezTo>
                  <a:pt x="44" y="0"/>
                  <a:pt x="53" y="11"/>
                  <a:pt x="53" y="24"/>
                </a:cubicBezTo>
                <a:cubicBezTo>
                  <a:pt x="53" y="32"/>
                  <a:pt x="50" y="40"/>
                  <a:pt x="45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7" name="Oval 41"/>
          <p:cNvSpPr/>
          <p:nvPr/>
        </p:nvSpPr>
        <p:spPr bwMode="auto">
          <a:xfrm>
            <a:off x="5902642" y="3900570"/>
            <a:ext cx="68119" cy="7349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8" name="Freeform: Shape 42"/>
          <p:cNvSpPr/>
          <p:nvPr/>
        </p:nvSpPr>
        <p:spPr bwMode="auto">
          <a:xfrm>
            <a:off x="6735483" y="3708150"/>
            <a:ext cx="141377" cy="171041"/>
          </a:xfrm>
          <a:custGeom>
            <a:avLst/>
            <a:gdLst>
              <a:gd name="T0" fmla="*/ 0 w 110"/>
              <a:gd name="T1" fmla="*/ 21 h 128"/>
              <a:gd name="T2" fmla="*/ 24 w 110"/>
              <a:gd name="T3" fmla="*/ 0 h 128"/>
              <a:gd name="T4" fmla="*/ 110 w 110"/>
              <a:gd name="T5" fmla="*/ 108 h 128"/>
              <a:gd name="T6" fmla="*/ 86 w 110"/>
              <a:gd name="T7" fmla="*/ 128 h 128"/>
              <a:gd name="T8" fmla="*/ 0 w 110"/>
              <a:gd name="T9" fmla="*/ 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128">
                <a:moveTo>
                  <a:pt x="0" y="21"/>
                </a:moveTo>
                <a:lnTo>
                  <a:pt x="24" y="0"/>
                </a:lnTo>
                <a:lnTo>
                  <a:pt x="110" y="108"/>
                </a:lnTo>
                <a:lnTo>
                  <a:pt x="86" y="128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9" name="Freeform: Shape 43"/>
          <p:cNvSpPr/>
          <p:nvPr/>
        </p:nvSpPr>
        <p:spPr bwMode="auto">
          <a:xfrm>
            <a:off x="6745766" y="3721511"/>
            <a:ext cx="120813" cy="145652"/>
          </a:xfrm>
          <a:custGeom>
            <a:avLst/>
            <a:gdLst>
              <a:gd name="T0" fmla="*/ 0 w 94"/>
              <a:gd name="T1" fmla="*/ 12 h 109"/>
              <a:gd name="T2" fmla="*/ 79 w 94"/>
              <a:gd name="T3" fmla="*/ 109 h 109"/>
              <a:gd name="T4" fmla="*/ 94 w 94"/>
              <a:gd name="T5" fmla="*/ 96 h 109"/>
              <a:gd name="T6" fmla="*/ 16 w 94"/>
              <a:gd name="T7" fmla="*/ 0 h 109"/>
              <a:gd name="T8" fmla="*/ 0 w 94"/>
              <a:gd name="T9" fmla="*/ 1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109">
                <a:moveTo>
                  <a:pt x="0" y="12"/>
                </a:moveTo>
                <a:lnTo>
                  <a:pt x="79" y="109"/>
                </a:lnTo>
                <a:lnTo>
                  <a:pt x="94" y="96"/>
                </a:lnTo>
                <a:lnTo>
                  <a:pt x="16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0" name="Freeform: Shape 44"/>
          <p:cNvSpPr/>
          <p:nvPr/>
        </p:nvSpPr>
        <p:spPr bwMode="auto">
          <a:xfrm>
            <a:off x="6690499" y="3657372"/>
            <a:ext cx="106676" cy="110908"/>
          </a:xfrm>
          <a:custGeom>
            <a:avLst/>
            <a:gdLst>
              <a:gd name="T0" fmla="*/ 26 w 62"/>
              <a:gd name="T1" fmla="*/ 1 h 62"/>
              <a:gd name="T2" fmla="*/ 52 w 62"/>
              <a:gd name="T3" fmla="*/ 12 h 62"/>
              <a:gd name="T4" fmla="*/ 47 w 62"/>
              <a:gd name="T5" fmla="*/ 52 h 62"/>
              <a:gd name="T6" fmla="*/ 7 w 62"/>
              <a:gd name="T7" fmla="*/ 47 h 62"/>
              <a:gd name="T8" fmla="*/ 3 w 62"/>
              <a:gd name="T9" fmla="*/ 20 h 62"/>
              <a:gd name="T10" fmla="*/ 13 w 62"/>
              <a:gd name="T11" fmla="*/ 33 h 62"/>
              <a:gd name="T12" fmla="*/ 18 w 62"/>
              <a:gd name="T13" fmla="*/ 39 h 62"/>
              <a:gd name="T14" fmla="*/ 27 w 62"/>
              <a:gd name="T15" fmla="*/ 38 h 62"/>
              <a:gd name="T16" fmla="*/ 35 w 62"/>
              <a:gd name="T17" fmla="*/ 37 h 62"/>
              <a:gd name="T18" fmla="*/ 38 w 62"/>
              <a:gd name="T19" fmla="*/ 29 h 62"/>
              <a:gd name="T20" fmla="*/ 41 w 62"/>
              <a:gd name="T21" fmla="*/ 21 h 62"/>
              <a:gd name="T22" fmla="*/ 36 w 62"/>
              <a:gd name="T23" fmla="*/ 14 h 62"/>
              <a:gd name="T24" fmla="*/ 26 w 62"/>
              <a:gd name="T25" fmla="*/ 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62">
                <a:moveTo>
                  <a:pt x="26" y="1"/>
                </a:moveTo>
                <a:cubicBezTo>
                  <a:pt x="35" y="0"/>
                  <a:pt x="45" y="4"/>
                  <a:pt x="52" y="12"/>
                </a:cubicBezTo>
                <a:cubicBezTo>
                  <a:pt x="62" y="24"/>
                  <a:pt x="60" y="42"/>
                  <a:pt x="47" y="52"/>
                </a:cubicBezTo>
                <a:cubicBezTo>
                  <a:pt x="35" y="62"/>
                  <a:pt x="17" y="60"/>
                  <a:pt x="7" y="47"/>
                </a:cubicBezTo>
                <a:cubicBezTo>
                  <a:pt x="1" y="39"/>
                  <a:pt x="0" y="29"/>
                  <a:pt x="3" y="20"/>
                </a:cubicBezTo>
                <a:cubicBezTo>
                  <a:pt x="13" y="33"/>
                  <a:pt x="13" y="33"/>
                  <a:pt x="13" y="33"/>
                </a:cubicBezTo>
                <a:cubicBezTo>
                  <a:pt x="18" y="39"/>
                  <a:pt x="18" y="39"/>
                  <a:pt x="18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35" y="37"/>
                  <a:pt x="35" y="37"/>
                  <a:pt x="35" y="37"/>
                </a:cubicBezTo>
                <a:cubicBezTo>
                  <a:pt x="38" y="29"/>
                  <a:pt x="38" y="29"/>
                  <a:pt x="38" y="29"/>
                </a:cubicBezTo>
                <a:cubicBezTo>
                  <a:pt x="41" y="21"/>
                  <a:pt x="41" y="21"/>
                  <a:pt x="41" y="21"/>
                </a:cubicBezTo>
                <a:cubicBezTo>
                  <a:pt x="36" y="14"/>
                  <a:pt x="36" y="14"/>
                  <a:pt x="36" y="14"/>
                </a:cubicBezTo>
                <a:lnTo>
                  <a:pt x="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1" name="Freeform: Shape 45"/>
          <p:cNvSpPr/>
          <p:nvPr/>
        </p:nvSpPr>
        <p:spPr bwMode="auto">
          <a:xfrm>
            <a:off x="6816454" y="3820395"/>
            <a:ext cx="106676" cy="110908"/>
          </a:xfrm>
          <a:custGeom>
            <a:avLst/>
            <a:gdLst>
              <a:gd name="T0" fmla="*/ 59 w 62"/>
              <a:gd name="T1" fmla="*/ 42 h 62"/>
              <a:gd name="T2" fmla="*/ 54 w 62"/>
              <a:gd name="T3" fmla="*/ 15 h 62"/>
              <a:gd name="T4" fmla="*/ 14 w 62"/>
              <a:gd name="T5" fmla="*/ 10 h 62"/>
              <a:gd name="T6" fmla="*/ 10 w 62"/>
              <a:gd name="T7" fmla="*/ 50 h 62"/>
              <a:gd name="T8" fmla="*/ 35 w 62"/>
              <a:gd name="T9" fmla="*/ 61 h 62"/>
              <a:gd name="T10" fmla="*/ 25 w 62"/>
              <a:gd name="T11" fmla="*/ 48 h 62"/>
              <a:gd name="T12" fmla="*/ 20 w 62"/>
              <a:gd name="T13" fmla="*/ 41 h 62"/>
              <a:gd name="T14" fmla="*/ 23 w 62"/>
              <a:gd name="T15" fmla="*/ 33 h 62"/>
              <a:gd name="T16" fmla="*/ 26 w 62"/>
              <a:gd name="T17" fmla="*/ 25 h 62"/>
              <a:gd name="T18" fmla="*/ 35 w 62"/>
              <a:gd name="T19" fmla="*/ 24 h 62"/>
              <a:gd name="T20" fmla="*/ 43 w 62"/>
              <a:gd name="T21" fmla="*/ 23 h 62"/>
              <a:gd name="T22" fmla="*/ 48 w 62"/>
              <a:gd name="T23" fmla="*/ 29 h 62"/>
              <a:gd name="T24" fmla="*/ 59 w 62"/>
              <a:gd name="T25" fmla="*/ 4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62">
                <a:moveTo>
                  <a:pt x="59" y="42"/>
                </a:moveTo>
                <a:cubicBezTo>
                  <a:pt x="62" y="33"/>
                  <a:pt x="60" y="23"/>
                  <a:pt x="54" y="15"/>
                </a:cubicBezTo>
                <a:cubicBezTo>
                  <a:pt x="44" y="2"/>
                  <a:pt x="26" y="0"/>
                  <a:pt x="14" y="10"/>
                </a:cubicBezTo>
                <a:cubicBezTo>
                  <a:pt x="2" y="20"/>
                  <a:pt x="0" y="38"/>
                  <a:pt x="10" y="50"/>
                </a:cubicBezTo>
                <a:cubicBezTo>
                  <a:pt x="16" y="58"/>
                  <a:pt x="26" y="62"/>
                  <a:pt x="35" y="61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41"/>
                  <a:pt x="20" y="41"/>
                  <a:pt x="20" y="41"/>
                </a:cubicBezTo>
                <a:cubicBezTo>
                  <a:pt x="23" y="33"/>
                  <a:pt x="23" y="33"/>
                  <a:pt x="23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43" y="23"/>
                  <a:pt x="43" y="23"/>
                  <a:pt x="43" y="23"/>
                </a:cubicBezTo>
                <a:cubicBezTo>
                  <a:pt x="48" y="29"/>
                  <a:pt x="48" y="29"/>
                  <a:pt x="48" y="29"/>
                </a:cubicBezTo>
                <a:lnTo>
                  <a:pt x="59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2" name="Freeform: Shape 46"/>
          <p:cNvSpPr/>
          <p:nvPr/>
        </p:nvSpPr>
        <p:spPr bwMode="auto">
          <a:xfrm>
            <a:off x="6825451" y="3828413"/>
            <a:ext cx="87397" cy="89530"/>
          </a:xfrm>
          <a:custGeom>
            <a:avLst/>
            <a:gdLst>
              <a:gd name="T0" fmla="*/ 51 w 51"/>
              <a:gd name="T1" fmla="*/ 26 h 50"/>
              <a:gd name="T2" fmla="*/ 45 w 51"/>
              <a:gd name="T3" fmla="*/ 12 h 50"/>
              <a:gd name="T4" fmla="*/ 12 w 51"/>
              <a:gd name="T5" fmla="*/ 9 h 50"/>
              <a:gd name="T6" fmla="*/ 8 w 51"/>
              <a:gd name="T7" fmla="*/ 42 h 50"/>
              <a:gd name="T8" fmla="*/ 20 w 51"/>
              <a:gd name="T9" fmla="*/ 50 h 50"/>
              <a:gd name="T10" fmla="*/ 10 w 51"/>
              <a:gd name="T11" fmla="*/ 37 h 50"/>
              <a:gd name="T12" fmla="*/ 18 w 51"/>
              <a:gd name="T13" fmla="*/ 16 h 50"/>
              <a:gd name="T14" fmla="*/ 40 w 51"/>
              <a:gd name="T15" fmla="*/ 13 h 50"/>
              <a:gd name="T16" fmla="*/ 51 w 51"/>
              <a:gd name="T17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0">
                <a:moveTo>
                  <a:pt x="51" y="26"/>
                </a:moveTo>
                <a:cubicBezTo>
                  <a:pt x="50" y="21"/>
                  <a:pt x="49" y="16"/>
                  <a:pt x="45" y="12"/>
                </a:cubicBezTo>
                <a:cubicBezTo>
                  <a:pt x="37" y="2"/>
                  <a:pt x="22" y="0"/>
                  <a:pt x="12" y="9"/>
                </a:cubicBezTo>
                <a:cubicBezTo>
                  <a:pt x="2" y="17"/>
                  <a:pt x="0" y="32"/>
                  <a:pt x="8" y="42"/>
                </a:cubicBezTo>
                <a:cubicBezTo>
                  <a:pt x="11" y="46"/>
                  <a:pt x="16" y="49"/>
                  <a:pt x="20" y="50"/>
                </a:cubicBezTo>
                <a:cubicBezTo>
                  <a:pt x="10" y="37"/>
                  <a:pt x="10" y="37"/>
                  <a:pt x="10" y="37"/>
                </a:cubicBezTo>
                <a:cubicBezTo>
                  <a:pt x="18" y="16"/>
                  <a:pt x="18" y="16"/>
                  <a:pt x="18" y="16"/>
                </a:cubicBezTo>
                <a:cubicBezTo>
                  <a:pt x="40" y="13"/>
                  <a:pt x="40" y="13"/>
                  <a:pt x="40" y="13"/>
                </a:cubicBezTo>
                <a:lnTo>
                  <a:pt x="51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3" name="Freeform: Shape 47"/>
          <p:cNvSpPr/>
          <p:nvPr/>
        </p:nvSpPr>
        <p:spPr bwMode="auto">
          <a:xfrm>
            <a:off x="6700782" y="3668061"/>
            <a:ext cx="86112" cy="89530"/>
          </a:xfrm>
          <a:custGeom>
            <a:avLst/>
            <a:gdLst>
              <a:gd name="T0" fmla="*/ 0 w 50"/>
              <a:gd name="T1" fmla="*/ 25 h 50"/>
              <a:gd name="T2" fmla="*/ 5 w 50"/>
              <a:gd name="T3" fmla="*/ 38 h 50"/>
              <a:gd name="T4" fmla="*/ 38 w 50"/>
              <a:gd name="T5" fmla="*/ 42 h 50"/>
              <a:gd name="T6" fmla="*/ 42 w 50"/>
              <a:gd name="T7" fmla="*/ 9 h 50"/>
              <a:gd name="T8" fmla="*/ 30 w 50"/>
              <a:gd name="T9" fmla="*/ 0 h 50"/>
              <a:gd name="T10" fmla="*/ 40 w 50"/>
              <a:gd name="T11" fmla="*/ 14 h 50"/>
              <a:gd name="T12" fmla="*/ 32 w 50"/>
              <a:gd name="T13" fmla="*/ 35 h 50"/>
              <a:gd name="T14" fmla="*/ 10 w 50"/>
              <a:gd name="T15" fmla="*/ 38 h 50"/>
              <a:gd name="T16" fmla="*/ 0 w 50"/>
              <a:gd name="T17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50">
                <a:moveTo>
                  <a:pt x="0" y="25"/>
                </a:moveTo>
                <a:cubicBezTo>
                  <a:pt x="0" y="30"/>
                  <a:pt x="2" y="34"/>
                  <a:pt x="5" y="38"/>
                </a:cubicBezTo>
                <a:cubicBezTo>
                  <a:pt x="13" y="49"/>
                  <a:pt x="28" y="50"/>
                  <a:pt x="38" y="42"/>
                </a:cubicBezTo>
                <a:cubicBezTo>
                  <a:pt x="49" y="34"/>
                  <a:pt x="50" y="19"/>
                  <a:pt x="42" y="9"/>
                </a:cubicBezTo>
                <a:cubicBezTo>
                  <a:pt x="39" y="5"/>
                  <a:pt x="35" y="2"/>
                  <a:pt x="30" y="0"/>
                </a:cubicBezTo>
                <a:cubicBezTo>
                  <a:pt x="40" y="14"/>
                  <a:pt x="40" y="14"/>
                  <a:pt x="40" y="14"/>
                </a:cubicBezTo>
                <a:cubicBezTo>
                  <a:pt x="32" y="35"/>
                  <a:pt x="32" y="35"/>
                  <a:pt x="32" y="35"/>
                </a:cubicBezTo>
                <a:cubicBezTo>
                  <a:pt x="10" y="38"/>
                  <a:pt x="10" y="38"/>
                  <a:pt x="10" y="38"/>
                </a:cubicBezTo>
                <a:lnTo>
                  <a:pt x="0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2" name="Freeform: Shape 56"/>
          <p:cNvSpPr/>
          <p:nvPr/>
        </p:nvSpPr>
        <p:spPr bwMode="auto">
          <a:xfrm>
            <a:off x="6578683" y="3984754"/>
            <a:ext cx="217208" cy="110908"/>
          </a:xfrm>
          <a:custGeom>
            <a:avLst/>
            <a:gdLst>
              <a:gd name="T0" fmla="*/ 108 w 126"/>
              <a:gd name="T1" fmla="*/ 44 h 62"/>
              <a:gd name="T2" fmla="*/ 126 w 126"/>
              <a:gd name="T3" fmla="*/ 22 h 62"/>
              <a:gd name="T4" fmla="*/ 108 w 126"/>
              <a:gd name="T5" fmla="*/ 0 h 62"/>
              <a:gd name="T6" fmla="*/ 108 w 126"/>
              <a:gd name="T7" fmla="*/ 10 h 62"/>
              <a:gd name="T8" fmla="*/ 116 w 126"/>
              <a:gd name="T9" fmla="*/ 22 h 62"/>
              <a:gd name="T10" fmla="*/ 108 w 126"/>
              <a:gd name="T11" fmla="*/ 34 h 62"/>
              <a:gd name="T12" fmla="*/ 108 w 126"/>
              <a:gd name="T13" fmla="*/ 44 h 62"/>
              <a:gd name="T14" fmla="*/ 53 w 126"/>
              <a:gd name="T15" fmla="*/ 62 h 62"/>
              <a:gd name="T16" fmla="*/ 94 w 126"/>
              <a:gd name="T17" fmla="*/ 42 h 62"/>
              <a:gd name="T18" fmla="*/ 104 w 126"/>
              <a:gd name="T19" fmla="*/ 44 h 62"/>
              <a:gd name="T20" fmla="*/ 108 w 126"/>
              <a:gd name="T21" fmla="*/ 44 h 62"/>
              <a:gd name="T22" fmla="*/ 108 w 126"/>
              <a:gd name="T23" fmla="*/ 34 h 62"/>
              <a:gd name="T24" fmla="*/ 104 w 126"/>
              <a:gd name="T25" fmla="*/ 35 h 62"/>
              <a:gd name="T26" fmla="*/ 100 w 126"/>
              <a:gd name="T27" fmla="*/ 34 h 62"/>
              <a:gd name="T28" fmla="*/ 106 w 126"/>
              <a:gd name="T29" fmla="*/ 10 h 62"/>
              <a:gd name="T30" fmla="*/ 106 w 126"/>
              <a:gd name="T31" fmla="*/ 10 h 62"/>
              <a:gd name="T32" fmla="*/ 106 w 126"/>
              <a:gd name="T33" fmla="*/ 10 h 62"/>
              <a:gd name="T34" fmla="*/ 108 w 126"/>
              <a:gd name="T35" fmla="*/ 10 h 62"/>
              <a:gd name="T36" fmla="*/ 108 w 126"/>
              <a:gd name="T37" fmla="*/ 0 h 62"/>
              <a:gd name="T38" fmla="*/ 105 w 126"/>
              <a:gd name="T39" fmla="*/ 0 h 62"/>
              <a:gd name="T40" fmla="*/ 105 w 126"/>
              <a:gd name="T41" fmla="*/ 0 h 62"/>
              <a:gd name="T42" fmla="*/ 1 w 126"/>
              <a:gd name="T43" fmla="*/ 0 h 62"/>
              <a:gd name="T44" fmla="*/ 0 w 126"/>
              <a:gd name="T45" fmla="*/ 10 h 62"/>
              <a:gd name="T46" fmla="*/ 53 w 126"/>
              <a:gd name="T4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62">
                <a:moveTo>
                  <a:pt x="108" y="44"/>
                </a:moveTo>
                <a:cubicBezTo>
                  <a:pt x="118" y="42"/>
                  <a:pt x="126" y="33"/>
                  <a:pt x="126" y="22"/>
                </a:cubicBezTo>
                <a:cubicBezTo>
                  <a:pt x="126" y="11"/>
                  <a:pt x="118" y="2"/>
                  <a:pt x="108" y="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13" y="12"/>
                  <a:pt x="116" y="17"/>
                  <a:pt x="116" y="22"/>
                </a:cubicBezTo>
                <a:cubicBezTo>
                  <a:pt x="116" y="27"/>
                  <a:pt x="113" y="32"/>
                  <a:pt x="108" y="34"/>
                </a:cubicBezTo>
                <a:lnTo>
                  <a:pt x="108" y="44"/>
                </a:lnTo>
                <a:close/>
                <a:moveTo>
                  <a:pt x="53" y="62"/>
                </a:moveTo>
                <a:cubicBezTo>
                  <a:pt x="70" y="62"/>
                  <a:pt x="85" y="54"/>
                  <a:pt x="94" y="42"/>
                </a:cubicBezTo>
                <a:cubicBezTo>
                  <a:pt x="97" y="44"/>
                  <a:pt x="100" y="44"/>
                  <a:pt x="104" y="44"/>
                </a:cubicBezTo>
                <a:cubicBezTo>
                  <a:pt x="105" y="44"/>
                  <a:pt x="107" y="44"/>
                  <a:pt x="108" y="4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7" y="34"/>
                  <a:pt x="105" y="35"/>
                  <a:pt x="104" y="35"/>
                </a:cubicBezTo>
                <a:cubicBezTo>
                  <a:pt x="102" y="35"/>
                  <a:pt x="101" y="34"/>
                  <a:pt x="100" y="34"/>
                </a:cubicBezTo>
                <a:cubicBezTo>
                  <a:pt x="103" y="27"/>
                  <a:pt x="106" y="18"/>
                  <a:pt x="106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10"/>
                  <a:pt x="107" y="10"/>
                  <a:pt x="108" y="1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7" y="0"/>
                  <a:pt x="106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3"/>
                  <a:pt x="0" y="6"/>
                  <a:pt x="0" y="10"/>
                </a:cubicBezTo>
                <a:cubicBezTo>
                  <a:pt x="0" y="39"/>
                  <a:pt x="24" y="62"/>
                  <a:pt x="53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3" name="Rectangle 57"/>
          <p:cNvSpPr/>
          <p:nvPr/>
        </p:nvSpPr>
        <p:spPr bwMode="auto">
          <a:xfrm>
            <a:off x="6578683" y="4106354"/>
            <a:ext cx="196644" cy="160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4" name="Freeform: Shape 58"/>
          <p:cNvSpPr/>
          <p:nvPr/>
        </p:nvSpPr>
        <p:spPr bwMode="auto">
          <a:xfrm>
            <a:off x="6623667" y="3884534"/>
            <a:ext cx="35987" cy="93539"/>
          </a:xfrm>
          <a:custGeom>
            <a:avLst/>
            <a:gdLst>
              <a:gd name="T0" fmla="*/ 7 w 21"/>
              <a:gd name="T1" fmla="*/ 40 h 52"/>
              <a:gd name="T2" fmla="*/ 10 w 21"/>
              <a:gd name="T3" fmla="*/ 50 h 52"/>
              <a:gd name="T4" fmla="*/ 19 w 21"/>
              <a:gd name="T5" fmla="*/ 32 h 52"/>
              <a:gd name="T6" fmla="*/ 14 w 21"/>
              <a:gd name="T7" fmla="*/ 21 h 52"/>
              <a:gd name="T8" fmla="*/ 13 w 21"/>
              <a:gd name="T9" fmla="*/ 13 h 52"/>
              <a:gd name="T10" fmla="*/ 8 w 21"/>
              <a:gd name="T11" fmla="*/ 4 h 52"/>
              <a:gd name="T12" fmla="*/ 3 w 21"/>
              <a:gd name="T13" fmla="*/ 22 h 52"/>
              <a:gd name="T14" fmla="*/ 7 w 21"/>
              <a:gd name="T15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52">
                <a:moveTo>
                  <a:pt x="7" y="40"/>
                </a:moveTo>
                <a:cubicBezTo>
                  <a:pt x="1" y="42"/>
                  <a:pt x="4" y="52"/>
                  <a:pt x="10" y="50"/>
                </a:cubicBezTo>
                <a:cubicBezTo>
                  <a:pt x="18" y="47"/>
                  <a:pt x="21" y="40"/>
                  <a:pt x="19" y="32"/>
                </a:cubicBezTo>
                <a:cubicBezTo>
                  <a:pt x="18" y="28"/>
                  <a:pt x="16" y="25"/>
                  <a:pt x="14" y="21"/>
                </a:cubicBezTo>
                <a:cubicBezTo>
                  <a:pt x="13" y="19"/>
                  <a:pt x="11" y="15"/>
                  <a:pt x="13" y="13"/>
                </a:cubicBezTo>
                <a:cubicBezTo>
                  <a:pt x="19" y="10"/>
                  <a:pt x="14" y="0"/>
                  <a:pt x="8" y="4"/>
                </a:cubicBezTo>
                <a:cubicBezTo>
                  <a:pt x="2" y="8"/>
                  <a:pt x="0" y="16"/>
                  <a:pt x="3" y="22"/>
                </a:cubicBezTo>
                <a:cubicBezTo>
                  <a:pt x="3" y="25"/>
                  <a:pt x="12" y="38"/>
                  <a:pt x="7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5" name="Freeform: Shape 59"/>
          <p:cNvSpPr/>
          <p:nvPr/>
        </p:nvSpPr>
        <p:spPr bwMode="auto">
          <a:xfrm>
            <a:off x="6675076" y="3884534"/>
            <a:ext cx="34701" cy="93539"/>
          </a:xfrm>
          <a:custGeom>
            <a:avLst/>
            <a:gdLst>
              <a:gd name="T0" fmla="*/ 7 w 20"/>
              <a:gd name="T1" fmla="*/ 40 h 52"/>
              <a:gd name="T2" fmla="*/ 10 w 20"/>
              <a:gd name="T3" fmla="*/ 50 h 52"/>
              <a:gd name="T4" fmla="*/ 18 w 20"/>
              <a:gd name="T5" fmla="*/ 32 h 52"/>
              <a:gd name="T6" fmla="*/ 13 w 20"/>
              <a:gd name="T7" fmla="*/ 21 h 52"/>
              <a:gd name="T8" fmla="*/ 13 w 20"/>
              <a:gd name="T9" fmla="*/ 13 h 52"/>
              <a:gd name="T10" fmla="*/ 8 w 20"/>
              <a:gd name="T11" fmla="*/ 4 h 52"/>
              <a:gd name="T12" fmla="*/ 2 w 20"/>
              <a:gd name="T13" fmla="*/ 22 h 52"/>
              <a:gd name="T14" fmla="*/ 7 w 20"/>
              <a:gd name="T15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52">
                <a:moveTo>
                  <a:pt x="7" y="40"/>
                </a:moveTo>
                <a:cubicBezTo>
                  <a:pt x="0" y="42"/>
                  <a:pt x="3" y="52"/>
                  <a:pt x="10" y="50"/>
                </a:cubicBezTo>
                <a:cubicBezTo>
                  <a:pt x="18" y="47"/>
                  <a:pt x="20" y="40"/>
                  <a:pt x="18" y="32"/>
                </a:cubicBezTo>
                <a:cubicBezTo>
                  <a:pt x="17" y="28"/>
                  <a:pt x="15" y="25"/>
                  <a:pt x="13" y="21"/>
                </a:cubicBezTo>
                <a:cubicBezTo>
                  <a:pt x="12" y="19"/>
                  <a:pt x="10" y="15"/>
                  <a:pt x="13" y="13"/>
                </a:cubicBezTo>
                <a:cubicBezTo>
                  <a:pt x="19" y="10"/>
                  <a:pt x="14" y="0"/>
                  <a:pt x="8" y="4"/>
                </a:cubicBezTo>
                <a:cubicBezTo>
                  <a:pt x="1" y="8"/>
                  <a:pt x="0" y="16"/>
                  <a:pt x="2" y="22"/>
                </a:cubicBezTo>
                <a:cubicBezTo>
                  <a:pt x="3" y="25"/>
                  <a:pt x="12" y="38"/>
                  <a:pt x="7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6" name="Freeform: Shape 60"/>
          <p:cNvSpPr/>
          <p:nvPr/>
        </p:nvSpPr>
        <p:spPr bwMode="auto">
          <a:xfrm>
            <a:off x="6833163" y="2155420"/>
            <a:ext cx="88683" cy="93539"/>
          </a:xfrm>
          <a:custGeom>
            <a:avLst/>
            <a:gdLst>
              <a:gd name="T0" fmla="*/ 11 w 51"/>
              <a:gd name="T1" fmla="*/ 48 h 52"/>
              <a:gd name="T2" fmla="*/ 25 w 51"/>
              <a:gd name="T3" fmla="*/ 52 h 52"/>
              <a:gd name="T4" fmla="*/ 51 w 51"/>
              <a:gd name="T5" fmla="*/ 26 h 52"/>
              <a:gd name="T6" fmla="*/ 25 w 51"/>
              <a:gd name="T7" fmla="*/ 0 h 52"/>
              <a:gd name="T8" fmla="*/ 0 w 51"/>
              <a:gd name="T9" fmla="*/ 22 h 52"/>
              <a:gd name="T10" fmla="*/ 25 w 51"/>
              <a:gd name="T11" fmla="*/ 22 h 52"/>
              <a:gd name="T12" fmla="*/ 34 w 51"/>
              <a:gd name="T13" fmla="*/ 22 h 52"/>
              <a:gd name="T14" fmla="*/ 28 w 51"/>
              <a:gd name="T15" fmla="*/ 29 h 52"/>
              <a:gd name="T16" fmla="*/ 11 w 51"/>
              <a:gd name="T17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2">
                <a:moveTo>
                  <a:pt x="11" y="48"/>
                </a:moveTo>
                <a:cubicBezTo>
                  <a:pt x="15" y="50"/>
                  <a:pt x="20" y="52"/>
                  <a:pt x="25" y="52"/>
                </a:cubicBezTo>
                <a:cubicBezTo>
                  <a:pt x="39" y="52"/>
                  <a:pt x="51" y="40"/>
                  <a:pt x="51" y="26"/>
                </a:cubicBezTo>
                <a:cubicBezTo>
                  <a:pt x="51" y="12"/>
                  <a:pt x="39" y="0"/>
                  <a:pt x="25" y="0"/>
                </a:cubicBezTo>
                <a:cubicBezTo>
                  <a:pt x="12" y="0"/>
                  <a:pt x="2" y="10"/>
                  <a:pt x="0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28" y="29"/>
                  <a:pt x="28" y="29"/>
                  <a:pt x="28" y="29"/>
                </a:cubicBez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7" name="Freeform: Shape 61"/>
          <p:cNvSpPr/>
          <p:nvPr/>
        </p:nvSpPr>
        <p:spPr bwMode="auto">
          <a:xfrm>
            <a:off x="6694355" y="2202188"/>
            <a:ext cx="182505" cy="179058"/>
          </a:xfrm>
          <a:custGeom>
            <a:avLst/>
            <a:gdLst>
              <a:gd name="T0" fmla="*/ 47 w 106"/>
              <a:gd name="T1" fmla="*/ 54 h 100"/>
              <a:gd name="T2" fmla="*/ 47 w 106"/>
              <a:gd name="T3" fmla="*/ 56 h 100"/>
              <a:gd name="T4" fmla="*/ 47 w 106"/>
              <a:gd name="T5" fmla="*/ 59 h 100"/>
              <a:gd name="T6" fmla="*/ 47 w 106"/>
              <a:gd name="T7" fmla="*/ 91 h 100"/>
              <a:gd name="T8" fmla="*/ 35 w 106"/>
              <a:gd name="T9" fmla="*/ 100 h 100"/>
              <a:gd name="T10" fmla="*/ 70 w 106"/>
              <a:gd name="T11" fmla="*/ 100 h 100"/>
              <a:gd name="T12" fmla="*/ 59 w 106"/>
              <a:gd name="T13" fmla="*/ 91 h 100"/>
              <a:gd name="T14" fmla="*/ 59 w 106"/>
              <a:gd name="T15" fmla="*/ 59 h 100"/>
              <a:gd name="T16" fmla="*/ 59 w 106"/>
              <a:gd name="T17" fmla="*/ 56 h 100"/>
              <a:gd name="T18" fmla="*/ 59 w 106"/>
              <a:gd name="T19" fmla="*/ 54 h 100"/>
              <a:gd name="T20" fmla="*/ 89 w 106"/>
              <a:gd name="T21" fmla="*/ 19 h 100"/>
              <a:gd name="T22" fmla="*/ 106 w 106"/>
              <a:gd name="T23" fmla="*/ 0 h 100"/>
              <a:gd name="T24" fmla="*/ 80 w 106"/>
              <a:gd name="T25" fmla="*/ 0 h 100"/>
              <a:gd name="T26" fmla="*/ 0 w 106"/>
              <a:gd name="T27" fmla="*/ 0 h 100"/>
              <a:gd name="T28" fmla="*/ 47 w 106"/>
              <a:gd name="T29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6" h="100">
                <a:moveTo>
                  <a:pt x="47" y="54"/>
                </a:moveTo>
                <a:cubicBezTo>
                  <a:pt x="47" y="56"/>
                  <a:pt x="47" y="56"/>
                  <a:pt x="47" y="56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91"/>
                  <a:pt x="47" y="91"/>
                  <a:pt x="47" y="91"/>
                </a:cubicBezTo>
                <a:cubicBezTo>
                  <a:pt x="40" y="92"/>
                  <a:pt x="35" y="96"/>
                  <a:pt x="35" y="100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96"/>
                  <a:pt x="65" y="93"/>
                  <a:pt x="59" y="91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4"/>
                  <a:pt x="59" y="54"/>
                  <a:pt x="59" y="54"/>
                </a:cubicBezTo>
                <a:cubicBezTo>
                  <a:pt x="89" y="19"/>
                  <a:pt x="89" y="19"/>
                  <a:pt x="89" y="19"/>
                </a:cubicBezTo>
                <a:cubicBezTo>
                  <a:pt x="106" y="0"/>
                  <a:pt x="106" y="0"/>
                  <a:pt x="10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0"/>
                  <a:pt x="0" y="0"/>
                  <a:pt x="0" y="0"/>
                </a:cubicBezTo>
                <a:lnTo>
                  <a:pt x="47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8" name="Freeform: Shape 62"/>
          <p:cNvSpPr/>
          <p:nvPr/>
        </p:nvSpPr>
        <p:spPr bwMode="auto">
          <a:xfrm>
            <a:off x="4263948" y="3078772"/>
            <a:ext cx="335449" cy="36078"/>
          </a:xfrm>
          <a:custGeom>
            <a:avLst/>
            <a:gdLst>
              <a:gd name="T0" fmla="*/ 171 w 195"/>
              <a:gd name="T1" fmla="*/ 20 h 20"/>
              <a:gd name="T2" fmla="*/ 177 w 195"/>
              <a:gd name="T3" fmla="*/ 20 h 20"/>
              <a:gd name="T4" fmla="*/ 177 w 195"/>
              <a:gd name="T5" fmla="*/ 0 h 20"/>
              <a:gd name="T6" fmla="*/ 171 w 195"/>
              <a:gd name="T7" fmla="*/ 0 h 20"/>
              <a:gd name="T8" fmla="*/ 171 w 195"/>
              <a:gd name="T9" fmla="*/ 2 h 20"/>
              <a:gd name="T10" fmla="*/ 179 w 195"/>
              <a:gd name="T11" fmla="*/ 10 h 20"/>
              <a:gd name="T12" fmla="*/ 171 w 195"/>
              <a:gd name="T13" fmla="*/ 18 h 20"/>
              <a:gd name="T14" fmla="*/ 171 w 195"/>
              <a:gd name="T15" fmla="*/ 20 h 20"/>
              <a:gd name="T16" fmla="*/ 25 w 195"/>
              <a:gd name="T17" fmla="*/ 20 h 20"/>
              <a:gd name="T18" fmla="*/ 171 w 195"/>
              <a:gd name="T19" fmla="*/ 20 h 20"/>
              <a:gd name="T20" fmla="*/ 171 w 195"/>
              <a:gd name="T21" fmla="*/ 18 h 20"/>
              <a:gd name="T22" fmla="*/ 162 w 195"/>
              <a:gd name="T23" fmla="*/ 10 h 20"/>
              <a:gd name="T24" fmla="*/ 171 w 195"/>
              <a:gd name="T25" fmla="*/ 2 h 20"/>
              <a:gd name="T26" fmla="*/ 171 w 195"/>
              <a:gd name="T27" fmla="*/ 0 h 20"/>
              <a:gd name="T28" fmla="*/ 25 w 195"/>
              <a:gd name="T29" fmla="*/ 0 h 20"/>
              <a:gd name="T30" fmla="*/ 25 w 195"/>
              <a:gd name="T31" fmla="*/ 2 h 20"/>
              <a:gd name="T32" fmla="*/ 33 w 195"/>
              <a:gd name="T33" fmla="*/ 10 h 20"/>
              <a:gd name="T34" fmla="*/ 25 w 195"/>
              <a:gd name="T35" fmla="*/ 18 h 20"/>
              <a:gd name="T36" fmla="*/ 25 w 195"/>
              <a:gd name="T37" fmla="*/ 20 h 20"/>
              <a:gd name="T38" fmla="*/ 19 w 195"/>
              <a:gd name="T39" fmla="*/ 20 h 20"/>
              <a:gd name="T40" fmla="*/ 25 w 195"/>
              <a:gd name="T41" fmla="*/ 20 h 20"/>
              <a:gd name="T42" fmla="*/ 25 w 195"/>
              <a:gd name="T43" fmla="*/ 18 h 20"/>
              <a:gd name="T44" fmla="*/ 16 w 195"/>
              <a:gd name="T45" fmla="*/ 10 h 20"/>
              <a:gd name="T46" fmla="*/ 25 w 195"/>
              <a:gd name="T47" fmla="*/ 2 h 20"/>
              <a:gd name="T48" fmla="*/ 25 w 195"/>
              <a:gd name="T49" fmla="*/ 0 h 20"/>
              <a:gd name="T50" fmla="*/ 19 w 195"/>
              <a:gd name="T51" fmla="*/ 0 h 20"/>
              <a:gd name="T52" fmla="*/ 19 w 195"/>
              <a:gd name="T5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5" h="20">
                <a:moveTo>
                  <a:pt x="171" y="20"/>
                </a:moveTo>
                <a:cubicBezTo>
                  <a:pt x="177" y="20"/>
                  <a:pt x="177" y="20"/>
                  <a:pt x="177" y="20"/>
                </a:cubicBezTo>
                <a:cubicBezTo>
                  <a:pt x="194" y="20"/>
                  <a:pt x="195" y="0"/>
                  <a:pt x="177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2"/>
                  <a:pt x="171" y="2"/>
                  <a:pt x="171" y="2"/>
                </a:cubicBezTo>
                <a:cubicBezTo>
                  <a:pt x="175" y="2"/>
                  <a:pt x="179" y="5"/>
                  <a:pt x="179" y="10"/>
                </a:cubicBezTo>
                <a:cubicBezTo>
                  <a:pt x="179" y="15"/>
                  <a:pt x="175" y="18"/>
                  <a:pt x="171" y="18"/>
                </a:cubicBezTo>
                <a:lnTo>
                  <a:pt x="171" y="20"/>
                </a:lnTo>
                <a:close/>
                <a:moveTo>
                  <a:pt x="25" y="20"/>
                </a:moveTo>
                <a:cubicBezTo>
                  <a:pt x="171" y="20"/>
                  <a:pt x="171" y="20"/>
                  <a:pt x="171" y="20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6" y="18"/>
                  <a:pt x="162" y="15"/>
                  <a:pt x="162" y="10"/>
                </a:cubicBezTo>
                <a:cubicBezTo>
                  <a:pt x="162" y="5"/>
                  <a:pt x="166" y="2"/>
                  <a:pt x="171" y="2"/>
                </a:cubicBezTo>
                <a:cubicBezTo>
                  <a:pt x="171" y="0"/>
                  <a:pt x="171" y="0"/>
                  <a:pt x="171" y="0"/>
                </a:cubicBezTo>
                <a:cubicBezTo>
                  <a:pt x="122" y="0"/>
                  <a:pt x="73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9" y="2"/>
                  <a:pt x="33" y="5"/>
                  <a:pt x="33" y="10"/>
                </a:cubicBezTo>
                <a:cubicBezTo>
                  <a:pt x="33" y="15"/>
                  <a:pt x="29" y="18"/>
                  <a:pt x="25" y="18"/>
                </a:cubicBezTo>
                <a:lnTo>
                  <a:pt x="25" y="20"/>
                </a:lnTo>
                <a:close/>
                <a:moveTo>
                  <a:pt x="19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5" y="18"/>
                  <a:pt x="25" y="18"/>
                  <a:pt x="25" y="18"/>
                </a:cubicBezTo>
                <a:cubicBezTo>
                  <a:pt x="20" y="18"/>
                  <a:pt x="16" y="15"/>
                  <a:pt x="16" y="10"/>
                </a:cubicBezTo>
                <a:cubicBezTo>
                  <a:pt x="16" y="5"/>
                  <a:pt x="20" y="2"/>
                  <a:pt x="25" y="2"/>
                </a:cubicBezTo>
                <a:cubicBezTo>
                  <a:pt x="25" y="0"/>
                  <a:pt x="25" y="0"/>
                  <a:pt x="2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1" y="20"/>
                  <a:pt x="1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9" name="Oval 63"/>
          <p:cNvSpPr/>
          <p:nvPr/>
        </p:nvSpPr>
        <p:spPr bwMode="auto">
          <a:xfrm>
            <a:off x="4436171" y="2955837"/>
            <a:ext cx="29561" cy="307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0" name="Freeform: Shape 64"/>
          <p:cNvSpPr/>
          <p:nvPr/>
        </p:nvSpPr>
        <p:spPr bwMode="auto">
          <a:xfrm>
            <a:off x="4452880" y="2975880"/>
            <a:ext cx="111816" cy="128280"/>
          </a:xfrm>
          <a:custGeom>
            <a:avLst/>
            <a:gdLst>
              <a:gd name="T0" fmla="*/ 64 w 65"/>
              <a:gd name="T1" fmla="*/ 66 h 72"/>
              <a:gd name="T2" fmla="*/ 6 w 65"/>
              <a:gd name="T3" fmla="*/ 2 h 72"/>
              <a:gd name="T4" fmla="*/ 1 w 65"/>
              <a:gd name="T5" fmla="*/ 1 h 72"/>
              <a:gd name="T6" fmla="*/ 1 w 65"/>
              <a:gd name="T7" fmla="*/ 1 h 72"/>
              <a:gd name="T8" fmla="*/ 1 w 65"/>
              <a:gd name="T9" fmla="*/ 6 h 72"/>
              <a:gd name="T10" fmla="*/ 58 w 65"/>
              <a:gd name="T11" fmla="*/ 71 h 72"/>
              <a:gd name="T12" fmla="*/ 64 w 65"/>
              <a:gd name="T13" fmla="*/ 71 h 72"/>
              <a:gd name="T14" fmla="*/ 64 w 65"/>
              <a:gd name="T15" fmla="*/ 71 h 72"/>
              <a:gd name="T16" fmla="*/ 64 w 65"/>
              <a:gd name="T17" fmla="*/ 6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72">
                <a:moveTo>
                  <a:pt x="64" y="66"/>
                </a:moveTo>
                <a:cubicBezTo>
                  <a:pt x="6" y="2"/>
                  <a:pt x="6" y="2"/>
                  <a:pt x="6" y="2"/>
                </a:cubicBezTo>
                <a:cubicBezTo>
                  <a:pt x="5" y="0"/>
                  <a:pt x="3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3"/>
                  <a:pt x="0" y="5"/>
                  <a:pt x="1" y="6"/>
                </a:cubicBezTo>
                <a:cubicBezTo>
                  <a:pt x="58" y="71"/>
                  <a:pt x="58" y="71"/>
                  <a:pt x="58" y="71"/>
                </a:cubicBezTo>
                <a:cubicBezTo>
                  <a:pt x="60" y="72"/>
                  <a:pt x="62" y="72"/>
                  <a:pt x="64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65" y="70"/>
                  <a:pt x="65" y="67"/>
                  <a:pt x="64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1" name="Oval 65"/>
          <p:cNvSpPr/>
          <p:nvPr/>
        </p:nvSpPr>
        <p:spPr bwMode="auto">
          <a:xfrm>
            <a:off x="4397614" y="2955837"/>
            <a:ext cx="29561" cy="307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2" name="Freeform: Shape 66"/>
          <p:cNvSpPr/>
          <p:nvPr/>
        </p:nvSpPr>
        <p:spPr bwMode="auto">
          <a:xfrm>
            <a:off x="4297364" y="2965191"/>
            <a:ext cx="123384" cy="138970"/>
          </a:xfrm>
          <a:custGeom>
            <a:avLst/>
            <a:gdLst>
              <a:gd name="T0" fmla="*/ 1 w 71"/>
              <a:gd name="T1" fmla="*/ 72 h 78"/>
              <a:gd name="T2" fmla="*/ 64 w 71"/>
              <a:gd name="T3" fmla="*/ 2 h 78"/>
              <a:gd name="T4" fmla="*/ 69 w 71"/>
              <a:gd name="T5" fmla="*/ 1 h 78"/>
              <a:gd name="T6" fmla="*/ 69 w 71"/>
              <a:gd name="T7" fmla="*/ 1 h 78"/>
              <a:gd name="T8" fmla="*/ 69 w 71"/>
              <a:gd name="T9" fmla="*/ 7 h 78"/>
              <a:gd name="T10" fmla="*/ 7 w 71"/>
              <a:gd name="T11" fmla="*/ 77 h 78"/>
              <a:gd name="T12" fmla="*/ 2 w 71"/>
              <a:gd name="T13" fmla="*/ 77 h 78"/>
              <a:gd name="T14" fmla="*/ 2 w 71"/>
              <a:gd name="T15" fmla="*/ 77 h 78"/>
              <a:gd name="T16" fmla="*/ 1 w 71"/>
              <a:gd name="T17" fmla="*/ 7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8">
                <a:moveTo>
                  <a:pt x="1" y="72"/>
                </a:moveTo>
                <a:cubicBezTo>
                  <a:pt x="64" y="2"/>
                  <a:pt x="64" y="2"/>
                  <a:pt x="64" y="2"/>
                </a:cubicBezTo>
                <a:cubicBezTo>
                  <a:pt x="65" y="0"/>
                  <a:pt x="68" y="0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1" y="3"/>
                  <a:pt x="71" y="5"/>
                  <a:pt x="69" y="7"/>
                </a:cubicBezTo>
                <a:cubicBezTo>
                  <a:pt x="7" y="77"/>
                  <a:pt x="7" y="77"/>
                  <a:pt x="7" y="77"/>
                </a:cubicBezTo>
                <a:cubicBezTo>
                  <a:pt x="5" y="78"/>
                  <a:pt x="3" y="78"/>
                  <a:pt x="2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6"/>
                  <a:pt x="0" y="73"/>
                  <a:pt x="1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3" name="Freeform: Shape 67"/>
          <p:cNvSpPr/>
          <p:nvPr/>
        </p:nvSpPr>
        <p:spPr bwMode="auto">
          <a:xfrm>
            <a:off x="4297364" y="3125540"/>
            <a:ext cx="269903" cy="109573"/>
          </a:xfrm>
          <a:custGeom>
            <a:avLst/>
            <a:gdLst>
              <a:gd name="T0" fmla="*/ 156 w 156"/>
              <a:gd name="T1" fmla="*/ 0 h 61"/>
              <a:gd name="T2" fmla="*/ 127 w 156"/>
              <a:gd name="T3" fmla="*/ 61 h 61"/>
              <a:gd name="T4" fmla="*/ 126 w 156"/>
              <a:gd name="T5" fmla="*/ 48 h 61"/>
              <a:gd name="T6" fmla="*/ 132 w 156"/>
              <a:gd name="T7" fmla="*/ 27 h 61"/>
              <a:gd name="T8" fmla="*/ 129 w 156"/>
              <a:gd name="T9" fmla="*/ 6 h 61"/>
              <a:gd name="T10" fmla="*/ 126 w 156"/>
              <a:gd name="T11" fmla="*/ 6 h 61"/>
              <a:gd name="T12" fmla="*/ 102 w 156"/>
              <a:gd name="T13" fmla="*/ 0 h 61"/>
              <a:gd name="T14" fmla="*/ 126 w 156"/>
              <a:gd name="T15" fmla="*/ 6 h 61"/>
              <a:gd name="T16" fmla="*/ 120 w 156"/>
              <a:gd name="T17" fmla="*/ 27 h 61"/>
              <a:gd name="T18" fmla="*/ 123 w 156"/>
              <a:gd name="T19" fmla="*/ 48 h 61"/>
              <a:gd name="T20" fmla="*/ 126 w 156"/>
              <a:gd name="T21" fmla="*/ 48 h 61"/>
              <a:gd name="T22" fmla="*/ 102 w 156"/>
              <a:gd name="T23" fmla="*/ 61 h 61"/>
              <a:gd name="T24" fmla="*/ 107 w 156"/>
              <a:gd name="T25" fmla="*/ 42 h 61"/>
              <a:gd name="T26" fmla="*/ 109 w 156"/>
              <a:gd name="T27" fmla="*/ 12 h 61"/>
              <a:gd name="T28" fmla="*/ 103 w 156"/>
              <a:gd name="T29" fmla="*/ 6 h 61"/>
              <a:gd name="T30" fmla="*/ 102 w 156"/>
              <a:gd name="T31" fmla="*/ 0 h 61"/>
              <a:gd name="T32" fmla="*/ 102 w 156"/>
              <a:gd name="T33" fmla="*/ 0 h 61"/>
              <a:gd name="T34" fmla="*/ 96 w 156"/>
              <a:gd name="T35" fmla="*/ 12 h 61"/>
              <a:gd name="T36" fmla="*/ 95 w 156"/>
              <a:gd name="T37" fmla="*/ 42 h 61"/>
              <a:gd name="T38" fmla="*/ 100 w 156"/>
              <a:gd name="T39" fmla="*/ 48 h 61"/>
              <a:gd name="T40" fmla="*/ 102 w 156"/>
              <a:gd name="T41" fmla="*/ 61 h 61"/>
              <a:gd name="T42" fmla="*/ 78 w 156"/>
              <a:gd name="T43" fmla="*/ 48 h 61"/>
              <a:gd name="T44" fmla="*/ 84 w 156"/>
              <a:gd name="T45" fmla="*/ 27 h 61"/>
              <a:gd name="T46" fmla="*/ 78 w 156"/>
              <a:gd name="T47" fmla="*/ 6 h 61"/>
              <a:gd name="T48" fmla="*/ 78 w 156"/>
              <a:gd name="T49" fmla="*/ 6 h 61"/>
              <a:gd name="T50" fmla="*/ 53 w 156"/>
              <a:gd name="T51" fmla="*/ 0 h 61"/>
              <a:gd name="T52" fmla="*/ 78 w 156"/>
              <a:gd name="T53" fmla="*/ 6 h 61"/>
              <a:gd name="T54" fmla="*/ 71 w 156"/>
              <a:gd name="T55" fmla="*/ 27 h 61"/>
              <a:gd name="T56" fmla="*/ 78 w 156"/>
              <a:gd name="T57" fmla="*/ 48 h 61"/>
              <a:gd name="T58" fmla="*/ 78 w 156"/>
              <a:gd name="T59" fmla="*/ 48 h 61"/>
              <a:gd name="T60" fmla="*/ 53 w 156"/>
              <a:gd name="T61" fmla="*/ 61 h 61"/>
              <a:gd name="T62" fmla="*/ 55 w 156"/>
              <a:gd name="T63" fmla="*/ 48 h 61"/>
              <a:gd name="T64" fmla="*/ 60 w 156"/>
              <a:gd name="T65" fmla="*/ 42 h 61"/>
              <a:gd name="T66" fmla="*/ 59 w 156"/>
              <a:gd name="T67" fmla="*/ 12 h 61"/>
              <a:gd name="T68" fmla="*/ 53 w 156"/>
              <a:gd name="T69" fmla="*/ 0 h 61"/>
              <a:gd name="T70" fmla="*/ 53 w 156"/>
              <a:gd name="T71" fmla="*/ 0 h 61"/>
              <a:gd name="T72" fmla="*/ 52 w 156"/>
              <a:gd name="T73" fmla="*/ 6 h 61"/>
              <a:gd name="T74" fmla="*/ 46 w 156"/>
              <a:gd name="T75" fmla="*/ 12 h 61"/>
              <a:gd name="T76" fmla="*/ 48 w 156"/>
              <a:gd name="T77" fmla="*/ 42 h 61"/>
              <a:gd name="T78" fmla="*/ 53 w 156"/>
              <a:gd name="T79" fmla="*/ 61 h 61"/>
              <a:gd name="T80" fmla="*/ 29 w 156"/>
              <a:gd name="T81" fmla="*/ 48 h 61"/>
              <a:gd name="T82" fmla="*/ 32 w 156"/>
              <a:gd name="T83" fmla="*/ 48 h 61"/>
              <a:gd name="T84" fmla="*/ 36 w 156"/>
              <a:gd name="T85" fmla="*/ 27 h 61"/>
              <a:gd name="T86" fmla="*/ 29 w 156"/>
              <a:gd name="T87" fmla="*/ 6 h 61"/>
              <a:gd name="T88" fmla="*/ 28 w 156"/>
              <a:gd name="T89" fmla="*/ 61 h 61"/>
              <a:gd name="T90" fmla="*/ 0 w 156"/>
              <a:gd name="T91" fmla="*/ 0 h 61"/>
              <a:gd name="T92" fmla="*/ 29 w 156"/>
              <a:gd name="T93" fmla="*/ 6 h 61"/>
              <a:gd name="T94" fmla="*/ 27 w 156"/>
              <a:gd name="T95" fmla="*/ 6 h 61"/>
              <a:gd name="T96" fmla="*/ 23 w 156"/>
              <a:gd name="T97" fmla="*/ 27 h 61"/>
              <a:gd name="T98" fmla="*/ 29 w 156"/>
              <a:gd name="T99" fmla="*/ 48 h 61"/>
              <a:gd name="T100" fmla="*/ 28 w 156"/>
              <a:gd name="T101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6" h="61">
                <a:moveTo>
                  <a:pt x="126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6" y="54"/>
                  <a:pt x="142" y="61"/>
                  <a:pt x="127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28" y="47"/>
                  <a:pt x="130" y="45"/>
                  <a:pt x="130" y="42"/>
                </a:cubicBezTo>
                <a:cubicBezTo>
                  <a:pt x="131" y="37"/>
                  <a:pt x="132" y="32"/>
                  <a:pt x="132" y="27"/>
                </a:cubicBezTo>
                <a:cubicBezTo>
                  <a:pt x="133" y="22"/>
                  <a:pt x="134" y="17"/>
                  <a:pt x="134" y="12"/>
                </a:cubicBezTo>
                <a:cubicBezTo>
                  <a:pt x="135" y="9"/>
                  <a:pt x="132" y="6"/>
                  <a:pt x="12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28" y="6"/>
                  <a:pt x="127" y="6"/>
                  <a:pt x="126" y="6"/>
                </a:cubicBezTo>
                <a:lnTo>
                  <a:pt x="126" y="0"/>
                </a:lnTo>
                <a:close/>
                <a:moveTo>
                  <a:pt x="102" y="0"/>
                </a:moveTo>
                <a:cubicBezTo>
                  <a:pt x="126" y="0"/>
                  <a:pt x="126" y="0"/>
                  <a:pt x="126" y="0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7"/>
                  <a:pt x="121" y="9"/>
                  <a:pt x="121" y="12"/>
                </a:cubicBezTo>
                <a:cubicBezTo>
                  <a:pt x="121" y="17"/>
                  <a:pt x="120" y="22"/>
                  <a:pt x="120" y="27"/>
                </a:cubicBezTo>
                <a:cubicBezTo>
                  <a:pt x="119" y="32"/>
                  <a:pt x="119" y="37"/>
                  <a:pt x="118" y="42"/>
                </a:cubicBezTo>
                <a:cubicBezTo>
                  <a:pt x="118" y="46"/>
                  <a:pt x="120" y="48"/>
                  <a:pt x="123" y="48"/>
                </a:cubicBezTo>
                <a:cubicBezTo>
                  <a:pt x="123" y="48"/>
                  <a:pt x="123" y="48"/>
                  <a:pt x="123" y="48"/>
                </a:cubicBezTo>
                <a:cubicBezTo>
                  <a:pt x="124" y="48"/>
                  <a:pt x="125" y="48"/>
                  <a:pt x="126" y="4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5" y="48"/>
                  <a:pt x="107" y="45"/>
                  <a:pt x="107" y="42"/>
                </a:cubicBezTo>
                <a:cubicBezTo>
                  <a:pt x="107" y="37"/>
                  <a:pt x="108" y="32"/>
                  <a:pt x="108" y="27"/>
                </a:cubicBezTo>
                <a:cubicBezTo>
                  <a:pt x="109" y="22"/>
                  <a:pt x="109" y="17"/>
                  <a:pt x="109" y="12"/>
                </a:cubicBezTo>
                <a:cubicBezTo>
                  <a:pt x="110" y="9"/>
                  <a:pt x="107" y="6"/>
                  <a:pt x="103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103" y="6"/>
                  <a:pt x="102" y="6"/>
                  <a:pt x="102" y="6"/>
                </a:cubicBezTo>
                <a:lnTo>
                  <a:pt x="102" y="0"/>
                </a:lnTo>
                <a:close/>
                <a:moveTo>
                  <a:pt x="7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6"/>
                  <a:pt x="102" y="6"/>
                  <a:pt x="102" y="6"/>
                </a:cubicBezTo>
                <a:cubicBezTo>
                  <a:pt x="99" y="6"/>
                  <a:pt x="96" y="9"/>
                  <a:pt x="96" y="12"/>
                </a:cubicBezTo>
                <a:cubicBezTo>
                  <a:pt x="96" y="17"/>
                  <a:pt x="96" y="22"/>
                  <a:pt x="95" y="27"/>
                </a:cubicBezTo>
                <a:cubicBezTo>
                  <a:pt x="95" y="32"/>
                  <a:pt x="95" y="37"/>
                  <a:pt x="95" y="42"/>
                </a:cubicBezTo>
                <a:cubicBezTo>
                  <a:pt x="95" y="46"/>
                  <a:pt x="97" y="48"/>
                  <a:pt x="100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1" y="48"/>
                  <a:pt x="102" y="48"/>
                  <a:pt x="102" y="48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48"/>
                  <a:pt x="78" y="48"/>
                  <a:pt x="78" y="48"/>
                </a:cubicBezTo>
                <a:cubicBezTo>
                  <a:pt x="81" y="48"/>
                  <a:pt x="84" y="46"/>
                  <a:pt x="84" y="42"/>
                </a:cubicBezTo>
                <a:cubicBezTo>
                  <a:pt x="84" y="37"/>
                  <a:pt x="84" y="32"/>
                  <a:pt x="84" y="27"/>
                </a:cubicBezTo>
                <a:cubicBezTo>
                  <a:pt x="84" y="22"/>
                  <a:pt x="84" y="17"/>
                  <a:pt x="84" y="12"/>
                </a:cubicBezTo>
                <a:cubicBezTo>
                  <a:pt x="84" y="9"/>
                  <a:pt x="81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lnTo>
                  <a:pt x="78" y="0"/>
                </a:lnTo>
                <a:close/>
                <a:moveTo>
                  <a:pt x="53" y="0"/>
                </a:moveTo>
                <a:cubicBezTo>
                  <a:pt x="78" y="0"/>
                  <a:pt x="78" y="0"/>
                  <a:pt x="78" y="0"/>
                </a:cubicBezTo>
                <a:cubicBezTo>
                  <a:pt x="78" y="6"/>
                  <a:pt x="78" y="6"/>
                  <a:pt x="78" y="6"/>
                </a:cubicBezTo>
                <a:cubicBezTo>
                  <a:pt x="74" y="6"/>
                  <a:pt x="71" y="9"/>
                  <a:pt x="71" y="12"/>
                </a:cubicBezTo>
                <a:cubicBezTo>
                  <a:pt x="71" y="17"/>
                  <a:pt x="71" y="22"/>
                  <a:pt x="71" y="27"/>
                </a:cubicBezTo>
                <a:cubicBezTo>
                  <a:pt x="71" y="32"/>
                  <a:pt x="71" y="37"/>
                  <a:pt x="71" y="42"/>
                </a:cubicBezTo>
                <a:cubicBezTo>
                  <a:pt x="72" y="46"/>
                  <a:pt x="74" y="48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61"/>
                  <a:pt x="78" y="61"/>
                  <a:pt x="78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48"/>
                  <a:pt x="53" y="48"/>
                  <a:pt x="53" y="48"/>
                </a:cubicBezTo>
                <a:cubicBezTo>
                  <a:pt x="54" y="48"/>
                  <a:pt x="54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8" y="48"/>
                  <a:pt x="61" y="46"/>
                  <a:pt x="60" y="42"/>
                </a:cubicBezTo>
                <a:cubicBezTo>
                  <a:pt x="60" y="37"/>
                  <a:pt x="60" y="32"/>
                  <a:pt x="60" y="27"/>
                </a:cubicBezTo>
                <a:cubicBezTo>
                  <a:pt x="60" y="22"/>
                  <a:pt x="59" y="17"/>
                  <a:pt x="59" y="12"/>
                </a:cubicBezTo>
                <a:cubicBezTo>
                  <a:pt x="59" y="9"/>
                  <a:pt x="56" y="6"/>
                  <a:pt x="53" y="6"/>
                </a:cubicBezTo>
                <a:lnTo>
                  <a:pt x="53" y="0"/>
                </a:lnTo>
                <a:close/>
                <a:moveTo>
                  <a:pt x="29" y="0"/>
                </a:moveTo>
                <a:cubicBezTo>
                  <a:pt x="53" y="0"/>
                  <a:pt x="53" y="0"/>
                  <a:pt x="53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48" y="6"/>
                  <a:pt x="46" y="9"/>
                  <a:pt x="46" y="12"/>
                </a:cubicBezTo>
                <a:cubicBezTo>
                  <a:pt x="46" y="17"/>
                  <a:pt x="47" y="22"/>
                  <a:pt x="47" y="27"/>
                </a:cubicBezTo>
                <a:cubicBezTo>
                  <a:pt x="47" y="32"/>
                  <a:pt x="48" y="37"/>
                  <a:pt x="48" y="42"/>
                </a:cubicBezTo>
                <a:cubicBezTo>
                  <a:pt x="48" y="45"/>
                  <a:pt x="50" y="48"/>
                  <a:pt x="53" y="48"/>
                </a:cubicBezTo>
                <a:cubicBezTo>
                  <a:pt x="53" y="61"/>
                  <a:pt x="53" y="61"/>
                  <a:pt x="53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48"/>
                  <a:pt x="29" y="48"/>
                  <a:pt x="29" y="48"/>
                </a:cubicBezTo>
                <a:cubicBezTo>
                  <a:pt x="30" y="48"/>
                  <a:pt x="31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5" y="48"/>
                  <a:pt x="38" y="46"/>
                  <a:pt x="37" y="42"/>
                </a:cubicBezTo>
                <a:cubicBezTo>
                  <a:pt x="37" y="37"/>
                  <a:pt x="36" y="32"/>
                  <a:pt x="36" y="27"/>
                </a:cubicBezTo>
                <a:cubicBezTo>
                  <a:pt x="35" y="22"/>
                  <a:pt x="34" y="17"/>
                  <a:pt x="34" y="12"/>
                </a:cubicBezTo>
                <a:cubicBezTo>
                  <a:pt x="34" y="9"/>
                  <a:pt x="32" y="7"/>
                  <a:pt x="29" y="6"/>
                </a:cubicBezTo>
                <a:lnTo>
                  <a:pt x="29" y="0"/>
                </a:lnTo>
                <a:close/>
                <a:moveTo>
                  <a:pt x="28" y="61"/>
                </a:moveTo>
                <a:cubicBezTo>
                  <a:pt x="14" y="61"/>
                  <a:pt x="9" y="54"/>
                  <a:pt x="7" y="44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3" y="6"/>
                  <a:pt x="20" y="9"/>
                  <a:pt x="21" y="12"/>
                </a:cubicBezTo>
                <a:cubicBezTo>
                  <a:pt x="21" y="17"/>
                  <a:pt x="22" y="22"/>
                  <a:pt x="23" y="27"/>
                </a:cubicBezTo>
                <a:cubicBezTo>
                  <a:pt x="24" y="32"/>
                  <a:pt x="24" y="37"/>
                  <a:pt x="25" y="42"/>
                </a:cubicBezTo>
                <a:cubicBezTo>
                  <a:pt x="25" y="45"/>
                  <a:pt x="27" y="47"/>
                  <a:pt x="29" y="48"/>
                </a:cubicBezTo>
                <a:cubicBezTo>
                  <a:pt x="29" y="61"/>
                  <a:pt x="29" y="61"/>
                  <a:pt x="29" y="61"/>
                </a:cubicBezTo>
                <a:lnTo>
                  <a:pt x="28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4" name="Freeform: Shape 68"/>
          <p:cNvSpPr/>
          <p:nvPr/>
        </p:nvSpPr>
        <p:spPr bwMode="auto">
          <a:xfrm>
            <a:off x="6366616" y="3702803"/>
            <a:ext cx="155515" cy="243200"/>
          </a:xfrm>
          <a:custGeom>
            <a:avLst/>
            <a:gdLst>
              <a:gd name="T0" fmla="*/ 45 w 90"/>
              <a:gd name="T1" fmla="*/ 135 h 135"/>
              <a:gd name="T2" fmla="*/ 6 w 90"/>
              <a:gd name="T3" fmla="*/ 68 h 135"/>
              <a:gd name="T4" fmla="*/ 0 w 90"/>
              <a:gd name="T5" fmla="*/ 45 h 135"/>
              <a:gd name="T6" fmla="*/ 45 w 90"/>
              <a:gd name="T7" fmla="*/ 0 h 135"/>
              <a:gd name="T8" fmla="*/ 90 w 90"/>
              <a:gd name="T9" fmla="*/ 45 h 135"/>
              <a:gd name="T10" fmla="*/ 84 w 90"/>
              <a:gd name="T11" fmla="*/ 68 h 135"/>
              <a:gd name="T12" fmla="*/ 45 w 90"/>
              <a:gd name="T13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135">
                <a:moveTo>
                  <a:pt x="45" y="135"/>
                </a:moveTo>
                <a:cubicBezTo>
                  <a:pt x="6" y="68"/>
                  <a:pt x="6" y="68"/>
                  <a:pt x="6" y="68"/>
                </a:cubicBezTo>
                <a:cubicBezTo>
                  <a:pt x="3" y="61"/>
                  <a:pt x="0" y="53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70" y="0"/>
                  <a:pt x="90" y="20"/>
                  <a:pt x="90" y="45"/>
                </a:cubicBezTo>
                <a:cubicBezTo>
                  <a:pt x="90" y="53"/>
                  <a:pt x="88" y="61"/>
                  <a:pt x="84" y="68"/>
                </a:cubicBezTo>
                <a:lnTo>
                  <a:pt x="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5" name="Oval 69"/>
          <p:cNvSpPr/>
          <p:nvPr/>
        </p:nvSpPr>
        <p:spPr bwMode="auto">
          <a:xfrm>
            <a:off x="6388466" y="3726856"/>
            <a:ext cx="110532" cy="114918"/>
          </a:xfrm>
          <a:prstGeom prst="ellipse">
            <a:avLst/>
          </a:prstGeom>
          <a:solidFill>
            <a:srgbClr val="4073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6" name="Freeform: Shape 70"/>
          <p:cNvSpPr/>
          <p:nvPr/>
        </p:nvSpPr>
        <p:spPr bwMode="auto">
          <a:xfrm>
            <a:off x="5360266" y="3411500"/>
            <a:ext cx="217208" cy="57458"/>
          </a:xfrm>
          <a:custGeom>
            <a:avLst/>
            <a:gdLst>
              <a:gd name="T0" fmla="*/ 110 w 169"/>
              <a:gd name="T1" fmla="*/ 23 h 43"/>
              <a:gd name="T2" fmla="*/ 59 w 169"/>
              <a:gd name="T3" fmla="*/ 23 h 43"/>
              <a:gd name="T4" fmla="*/ 59 w 169"/>
              <a:gd name="T5" fmla="*/ 0 h 43"/>
              <a:gd name="T6" fmla="*/ 0 w 169"/>
              <a:gd name="T7" fmla="*/ 0 h 43"/>
              <a:gd name="T8" fmla="*/ 0 w 169"/>
              <a:gd name="T9" fmla="*/ 43 h 43"/>
              <a:gd name="T10" fmla="*/ 169 w 169"/>
              <a:gd name="T11" fmla="*/ 43 h 43"/>
              <a:gd name="T12" fmla="*/ 169 w 169"/>
              <a:gd name="T13" fmla="*/ 0 h 43"/>
              <a:gd name="T14" fmla="*/ 110 w 169"/>
              <a:gd name="T15" fmla="*/ 0 h 43"/>
              <a:gd name="T16" fmla="*/ 110 w 169"/>
              <a:gd name="T17" fmla="*/ 2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" h="43">
                <a:moveTo>
                  <a:pt x="110" y="23"/>
                </a:moveTo>
                <a:lnTo>
                  <a:pt x="59" y="23"/>
                </a:lnTo>
                <a:lnTo>
                  <a:pt x="59" y="0"/>
                </a:lnTo>
                <a:lnTo>
                  <a:pt x="0" y="0"/>
                </a:lnTo>
                <a:lnTo>
                  <a:pt x="0" y="43"/>
                </a:lnTo>
                <a:lnTo>
                  <a:pt x="169" y="43"/>
                </a:lnTo>
                <a:lnTo>
                  <a:pt x="169" y="0"/>
                </a:lnTo>
                <a:lnTo>
                  <a:pt x="110" y="0"/>
                </a:lnTo>
                <a:lnTo>
                  <a:pt x="11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7" name="Rectangle 71"/>
          <p:cNvSpPr/>
          <p:nvPr/>
        </p:nvSpPr>
        <p:spPr bwMode="auto">
          <a:xfrm>
            <a:off x="5448948" y="3411500"/>
            <a:ext cx="41128" cy="160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8" name="Freeform: Shape 72"/>
          <p:cNvSpPr/>
          <p:nvPr/>
        </p:nvSpPr>
        <p:spPr bwMode="auto">
          <a:xfrm>
            <a:off x="5360266" y="3280547"/>
            <a:ext cx="217208" cy="117590"/>
          </a:xfrm>
          <a:custGeom>
            <a:avLst/>
            <a:gdLst>
              <a:gd name="T0" fmla="*/ 126 w 169"/>
              <a:gd name="T1" fmla="*/ 0 h 88"/>
              <a:gd name="T2" fmla="*/ 85 w 169"/>
              <a:gd name="T3" fmla="*/ 0 h 88"/>
              <a:gd name="T4" fmla="*/ 85 w 169"/>
              <a:gd name="T5" fmla="*/ 15 h 88"/>
              <a:gd name="T6" fmla="*/ 112 w 169"/>
              <a:gd name="T7" fmla="*/ 15 h 88"/>
              <a:gd name="T8" fmla="*/ 112 w 169"/>
              <a:gd name="T9" fmla="*/ 32 h 88"/>
              <a:gd name="T10" fmla="*/ 85 w 169"/>
              <a:gd name="T11" fmla="*/ 32 h 88"/>
              <a:gd name="T12" fmla="*/ 85 w 169"/>
              <a:gd name="T13" fmla="*/ 88 h 88"/>
              <a:gd name="T14" fmla="*/ 110 w 169"/>
              <a:gd name="T15" fmla="*/ 88 h 88"/>
              <a:gd name="T16" fmla="*/ 169 w 169"/>
              <a:gd name="T17" fmla="*/ 88 h 88"/>
              <a:gd name="T18" fmla="*/ 169 w 169"/>
              <a:gd name="T19" fmla="*/ 32 h 88"/>
              <a:gd name="T20" fmla="*/ 126 w 169"/>
              <a:gd name="T21" fmla="*/ 32 h 88"/>
              <a:gd name="T22" fmla="*/ 126 w 169"/>
              <a:gd name="T23" fmla="*/ 0 h 88"/>
              <a:gd name="T24" fmla="*/ 85 w 169"/>
              <a:gd name="T25" fmla="*/ 0 h 88"/>
              <a:gd name="T26" fmla="*/ 43 w 169"/>
              <a:gd name="T27" fmla="*/ 0 h 88"/>
              <a:gd name="T28" fmla="*/ 43 w 169"/>
              <a:gd name="T29" fmla="*/ 32 h 88"/>
              <a:gd name="T30" fmla="*/ 0 w 169"/>
              <a:gd name="T31" fmla="*/ 32 h 88"/>
              <a:gd name="T32" fmla="*/ 0 w 169"/>
              <a:gd name="T33" fmla="*/ 88 h 88"/>
              <a:gd name="T34" fmla="*/ 59 w 169"/>
              <a:gd name="T35" fmla="*/ 88 h 88"/>
              <a:gd name="T36" fmla="*/ 85 w 169"/>
              <a:gd name="T37" fmla="*/ 88 h 88"/>
              <a:gd name="T38" fmla="*/ 85 w 169"/>
              <a:gd name="T39" fmla="*/ 32 h 88"/>
              <a:gd name="T40" fmla="*/ 58 w 169"/>
              <a:gd name="T41" fmla="*/ 32 h 88"/>
              <a:gd name="T42" fmla="*/ 58 w 169"/>
              <a:gd name="T43" fmla="*/ 32 h 88"/>
              <a:gd name="T44" fmla="*/ 58 w 169"/>
              <a:gd name="T45" fmla="*/ 15 h 88"/>
              <a:gd name="T46" fmla="*/ 85 w 169"/>
              <a:gd name="T47" fmla="*/ 15 h 88"/>
              <a:gd name="T48" fmla="*/ 85 w 169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9" h="88">
                <a:moveTo>
                  <a:pt x="126" y="0"/>
                </a:moveTo>
                <a:lnTo>
                  <a:pt x="85" y="0"/>
                </a:lnTo>
                <a:lnTo>
                  <a:pt x="85" y="15"/>
                </a:lnTo>
                <a:lnTo>
                  <a:pt x="112" y="15"/>
                </a:lnTo>
                <a:lnTo>
                  <a:pt x="112" y="32"/>
                </a:lnTo>
                <a:lnTo>
                  <a:pt x="85" y="32"/>
                </a:lnTo>
                <a:lnTo>
                  <a:pt x="85" y="88"/>
                </a:lnTo>
                <a:lnTo>
                  <a:pt x="110" y="88"/>
                </a:lnTo>
                <a:lnTo>
                  <a:pt x="169" y="88"/>
                </a:lnTo>
                <a:lnTo>
                  <a:pt x="169" y="32"/>
                </a:lnTo>
                <a:lnTo>
                  <a:pt x="126" y="32"/>
                </a:lnTo>
                <a:lnTo>
                  <a:pt x="126" y="0"/>
                </a:lnTo>
                <a:close/>
                <a:moveTo>
                  <a:pt x="85" y="0"/>
                </a:moveTo>
                <a:lnTo>
                  <a:pt x="43" y="0"/>
                </a:lnTo>
                <a:lnTo>
                  <a:pt x="43" y="32"/>
                </a:lnTo>
                <a:lnTo>
                  <a:pt x="0" y="32"/>
                </a:lnTo>
                <a:lnTo>
                  <a:pt x="0" y="88"/>
                </a:lnTo>
                <a:lnTo>
                  <a:pt x="59" y="88"/>
                </a:lnTo>
                <a:lnTo>
                  <a:pt x="85" y="88"/>
                </a:lnTo>
                <a:lnTo>
                  <a:pt x="85" y="32"/>
                </a:lnTo>
                <a:lnTo>
                  <a:pt x="58" y="32"/>
                </a:lnTo>
                <a:lnTo>
                  <a:pt x="58" y="32"/>
                </a:lnTo>
                <a:lnTo>
                  <a:pt x="58" y="15"/>
                </a:lnTo>
                <a:lnTo>
                  <a:pt x="85" y="15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9" name="Rectangle 73"/>
          <p:cNvSpPr/>
          <p:nvPr/>
        </p:nvSpPr>
        <p:spPr bwMode="auto">
          <a:xfrm>
            <a:off x="6271508" y="3338005"/>
            <a:ext cx="221063" cy="240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0" name="Freeform: Shape 74"/>
          <p:cNvSpPr/>
          <p:nvPr/>
        </p:nvSpPr>
        <p:spPr bwMode="auto">
          <a:xfrm>
            <a:off x="6271508" y="3391457"/>
            <a:ext cx="221063" cy="93539"/>
          </a:xfrm>
          <a:custGeom>
            <a:avLst/>
            <a:gdLst>
              <a:gd name="T0" fmla="*/ 146 w 172"/>
              <a:gd name="T1" fmla="*/ 70 h 70"/>
              <a:gd name="T2" fmla="*/ 172 w 172"/>
              <a:gd name="T3" fmla="*/ 70 h 70"/>
              <a:gd name="T4" fmla="*/ 172 w 172"/>
              <a:gd name="T5" fmla="*/ 0 h 70"/>
              <a:gd name="T6" fmla="*/ 146 w 172"/>
              <a:gd name="T7" fmla="*/ 0 h 70"/>
              <a:gd name="T8" fmla="*/ 146 w 172"/>
              <a:gd name="T9" fmla="*/ 33 h 70"/>
              <a:gd name="T10" fmla="*/ 146 w 172"/>
              <a:gd name="T11" fmla="*/ 33 h 70"/>
              <a:gd name="T12" fmla="*/ 160 w 172"/>
              <a:gd name="T13" fmla="*/ 47 h 70"/>
              <a:gd name="T14" fmla="*/ 146 w 172"/>
              <a:gd name="T15" fmla="*/ 59 h 70"/>
              <a:gd name="T16" fmla="*/ 146 w 172"/>
              <a:gd name="T17" fmla="*/ 70 h 70"/>
              <a:gd name="T18" fmla="*/ 0 w 172"/>
              <a:gd name="T19" fmla="*/ 70 h 70"/>
              <a:gd name="T20" fmla="*/ 146 w 172"/>
              <a:gd name="T21" fmla="*/ 70 h 70"/>
              <a:gd name="T22" fmla="*/ 146 w 172"/>
              <a:gd name="T23" fmla="*/ 59 h 70"/>
              <a:gd name="T24" fmla="*/ 134 w 172"/>
              <a:gd name="T25" fmla="*/ 47 h 70"/>
              <a:gd name="T26" fmla="*/ 146 w 172"/>
              <a:gd name="T27" fmla="*/ 33 h 70"/>
              <a:gd name="T28" fmla="*/ 146 w 172"/>
              <a:gd name="T29" fmla="*/ 0 h 70"/>
              <a:gd name="T30" fmla="*/ 0 w 172"/>
              <a:gd name="T31" fmla="*/ 0 h 70"/>
              <a:gd name="T32" fmla="*/ 0 w 172"/>
              <a:gd name="T33" fmla="*/ 70 h 70"/>
              <a:gd name="T34" fmla="*/ 0 w 172"/>
              <a:gd name="T35" fmla="*/ 70 h 70"/>
              <a:gd name="T36" fmla="*/ 146 w 172"/>
              <a:gd name="T37" fmla="*/ 33 h 70"/>
              <a:gd name="T38" fmla="*/ 146 w 172"/>
              <a:gd name="T39" fmla="*/ 3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2" h="70">
                <a:moveTo>
                  <a:pt x="146" y="70"/>
                </a:moveTo>
                <a:lnTo>
                  <a:pt x="172" y="70"/>
                </a:lnTo>
                <a:lnTo>
                  <a:pt x="172" y="0"/>
                </a:lnTo>
                <a:lnTo>
                  <a:pt x="146" y="0"/>
                </a:lnTo>
                <a:lnTo>
                  <a:pt x="146" y="33"/>
                </a:lnTo>
                <a:lnTo>
                  <a:pt x="146" y="33"/>
                </a:lnTo>
                <a:lnTo>
                  <a:pt x="160" y="47"/>
                </a:lnTo>
                <a:lnTo>
                  <a:pt x="146" y="59"/>
                </a:lnTo>
                <a:lnTo>
                  <a:pt x="146" y="70"/>
                </a:lnTo>
                <a:close/>
                <a:moveTo>
                  <a:pt x="0" y="70"/>
                </a:moveTo>
                <a:lnTo>
                  <a:pt x="146" y="70"/>
                </a:lnTo>
                <a:lnTo>
                  <a:pt x="146" y="59"/>
                </a:lnTo>
                <a:lnTo>
                  <a:pt x="134" y="47"/>
                </a:lnTo>
                <a:lnTo>
                  <a:pt x="146" y="33"/>
                </a:lnTo>
                <a:lnTo>
                  <a:pt x="146" y="0"/>
                </a:lnTo>
                <a:lnTo>
                  <a:pt x="0" y="0"/>
                </a:lnTo>
                <a:lnTo>
                  <a:pt x="0" y="70"/>
                </a:lnTo>
                <a:lnTo>
                  <a:pt x="0" y="70"/>
                </a:lnTo>
                <a:close/>
                <a:moveTo>
                  <a:pt x="146" y="33"/>
                </a:moveTo>
                <a:lnTo>
                  <a:pt x="146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1" name="Freeform: Shape 75"/>
          <p:cNvSpPr/>
          <p:nvPr/>
        </p:nvSpPr>
        <p:spPr bwMode="auto">
          <a:xfrm>
            <a:off x="6271508" y="3391457"/>
            <a:ext cx="221063" cy="93539"/>
          </a:xfrm>
          <a:custGeom>
            <a:avLst/>
            <a:gdLst>
              <a:gd name="T0" fmla="*/ 146 w 172"/>
              <a:gd name="T1" fmla="*/ 70 h 70"/>
              <a:gd name="T2" fmla="*/ 172 w 172"/>
              <a:gd name="T3" fmla="*/ 70 h 70"/>
              <a:gd name="T4" fmla="*/ 172 w 172"/>
              <a:gd name="T5" fmla="*/ 0 h 70"/>
              <a:gd name="T6" fmla="*/ 146 w 172"/>
              <a:gd name="T7" fmla="*/ 0 h 70"/>
              <a:gd name="T8" fmla="*/ 146 w 172"/>
              <a:gd name="T9" fmla="*/ 33 h 70"/>
              <a:gd name="T10" fmla="*/ 146 w 172"/>
              <a:gd name="T11" fmla="*/ 33 h 70"/>
              <a:gd name="T12" fmla="*/ 160 w 172"/>
              <a:gd name="T13" fmla="*/ 47 h 70"/>
              <a:gd name="T14" fmla="*/ 146 w 172"/>
              <a:gd name="T15" fmla="*/ 59 h 70"/>
              <a:gd name="T16" fmla="*/ 146 w 172"/>
              <a:gd name="T17" fmla="*/ 70 h 70"/>
              <a:gd name="T18" fmla="*/ 0 w 172"/>
              <a:gd name="T19" fmla="*/ 70 h 70"/>
              <a:gd name="T20" fmla="*/ 146 w 172"/>
              <a:gd name="T21" fmla="*/ 70 h 70"/>
              <a:gd name="T22" fmla="*/ 146 w 172"/>
              <a:gd name="T23" fmla="*/ 59 h 70"/>
              <a:gd name="T24" fmla="*/ 134 w 172"/>
              <a:gd name="T25" fmla="*/ 47 h 70"/>
              <a:gd name="T26" fmla="*/ 146 w 172"/>
              <a:gd name="T27" fmla="*/ 33 h 70"/>
              <a:gd name="T28" fmla="*/ 146 w 172"/>
              <a:gd name="T29" fmla="*/ 0 h 70"/>
              <a:gd name="T30" fmla="*/ 0 w 172"/>
              <a:gd name="T31" fmla="*/ 0 h 70"/>
              <a:gd name="T32" fmla="*/ 0 w 172"/>
              <a:gd name="T33" fmla="*/ 70 h 70"/>
              <a:gd name="T34" fmla="*/ 0 w 172"/>
              <a:gd name="T35" fmla="*/ 70 h 70"/>
              <a:gd name="T36" fmla="*/ 146 w 172"/>
              <a:gd name="T37" fmla="*/ 33 h 70"/>
              <a:gd name="T38" fmla="*/ 146 w 172"/>
              <a:gd name="T39" fmla="*/ 3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2" h="70">
                <a:moveTo>
                  <a:pt x="146" y="70"/>
                </a:moveTo>
                <a:lnTo>
                  <a:pt x="172" y="70"/>
                </a:lnTo>
                <a:lnTo>
                  <a:pt x="172" y="0"/>
                </a:lnTo>
                <a:lnTo>
                  <a:pt x="146" y="0"/>
                </a:lnTo>
                <a:lnTo>
                  <a:pt x="146" y="33"/>
                </a:lnTo>
                <a:lnTo>
                  <a:pt x="146" y="33"/>
                </a:lnTo>
                <a:lnTo>
                  <a:pt x="160" y="47"/>
                </a:lnTo>
                <a:lnTo>
                  <a:pt x="146" y="59"/>
                </a:lnTo>
                <a:lnTo>
                  <a:pt x="146" y="70"/>
                </a:lnTo>
                <a:moveTo>
                  <a:pt x="0" y="70"/>
                </a:moveTo>
                <a:lnTo>
                  <a:pt x="146" y="70"/>
                </a:lnTo>
                <a:lnTo>
                  <a:pt x="146" y="59"/>
                </a:lnTo>
                <a:lnTo>
                  <a:pt x="134" y="47"/>
                </a:lnTo>
                <a:lnTo>
                  <a:pt x="146" y="33"/>
                </a:lnTo>
                <a:lnTo>
                  <a:pt x="146" y="0"/>
                </a:lnTo>
                <a:lnTo>
                  <a:pt x="0" y="0"/>
                </a:lnTo>
                <a:lnTo>
                  <a:pt x="0" y="70"/>
                </a:lnTo>
                <a:lnTo>
                  <a:pt x="0" y="70"/>
                </a:lnTo>
                <a:moveTo>
                  <a:pt x="146" y="33"/>
                </a:moveTo>
                <a:lnTo>
                  <a:pt x="146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2" name="Freeform: Shape 76"/>
          <p:cNvSpPr/>
          <p:nvPr/>
        </p:nvSpPr>
        <p:spPr bwMode="auto">
          <a:xfrm>
            <a:off x="7401243" y="3219079"/>
            <a:ext cx="291752" cy="272597"/>
          </a:xfrm>
          <a:custGeom>
            <a:avLst/>
            <a:gdLst>
              <a:gd name="T0" fmla="*/ 166 w 169"/>
              <a:gd name="T1" fmla="*/ 43 h 152"/>
              <a:gd name="T2" fmla="*/ 127 w 169"/>
              <a:gd name="T3" fmla="*/ 39 h 152"/>
              <a:gd name="T4" fmla="*/ 104 w 169"/>
              <a:gd name="T5" fmla="*/ 48 h 152"/>
              <a:gd name="T6" fmla="*/ 58 w 169"/>
              <a:gd name="T7" fmla="*/ 0 h 152"/>
              <a:gd name="T8" fmla="*/ 42 w 169"/>
              <a:gd name="T9" fmla="*/ 6 h 152"/>
              <a:gd name="T10" fmla="*/ 75 w 169"/>
              <a:gd name="T11" fmla="*/ 59 h 152"/>
              <a:gd name="T12" fmla="*/ 43 w 169"/>
              <a:gd name="T13" fmla="*/ 71 h 152"/>
              <a:gd name="T14" fmla="*/ 16 w 169"/>
              <a:gd name="T15" fmla="*/ 54 h 152"/>
              <a:gd name="T16" fmla="*/ 0 w 169"/>
              <a:gd name="T17" fmla="*/ 60 h 152"/>
              <a:gd name="T18" fmla="*/ 30 w 169"/>
              <a:gd name="T19" fmla="*/ 95 h 152"/>
              <a:gd name="T20" fmla="*/ 31 w 169"/>
              <a:gd name="T21" fmla="*/ 140 h 152"/>
              <a:gd name="T22" fmla="*/ 47 w 169"/>
              <a:gd name="T23" fmla="*/ 134 h 152"/>
              <a:gd name="T24" fmla="*/ 55 w 169"/>
              <a:gd name="T25" fmla="*/ 104 h 152"/>
              <a:gd name="T26" fmla="*/ 87 w 169"/>
              <a:gd name="T27" fmla="*/ 92 h 152"/>
              <a:gd name="T28" fmla="*/ 98 w 169"/>
              <a:gd name="T29" fmla="*/ 152 h 152"/>
              <a:gd name="T30" fmla="*/ 114 w 169"/>
              <a:gd name="T31" fmla="*/ 146 h 152"/>
              <a:gd name="T32" fmla="*/ 117 w 169"/>
              <a:gd name="T33" fmla="*/ 81 h 152"/>
              <a:gd name="T34" fmla="*/ 139 w 169"/>
              <a:gd name="T35" fmla="*/ 72 h 152"/>
              <a:gd name="T36" fmla="*/ 166 w 169"/>
              <a:gd name="T3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9" h="152">
                <a:moveTo>
                  <a:pt x="166" y="43"/>
                </a:moveTo>
                <a:cubicBezTo>
                  <a:pt x="162" y="34"/>
                  <a:pt x="136" y="36"/>
                  <a:pt x="127" y="3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58" y="0"/>
                  <a:pt x="58" y="0"/>
                  <a:pt x="58" y="0"/>
                </a:cubicBezTo>
                <a:cubicBezTo>
                  <a:pt x="42" y="6"/>
                  <a:pt x="42" y="6"/>
                  <a:pt x="42" y="6"/>
                </a:cubicBezTo>
                <a:cubicBezTo>
                  <a:pt x="75" y="59"/>
                  <a:pt x="75" y="59"/>
                  <a:pt x="75" y="59"/>
                </a:cubicBezTo>
                <a:cubicBezTo>
                  <a:pt x="43" y="71"/>
                  <a:pt x="43" y="71"/>
                  <a:pt x="43" y="71"/>
                </a:cubicBezTo>
                <a:cubicBezTo>
                  <a:pt x="16" y="54"/>
                  <a:pt x="16" y="54"/>
                  <a:pt x="16" y="54"/>
                </a:cubicBezTo>
                <a:cubicBezTo>
                  <a:pt x="0" y="60"/>
                  <a:pt x="0" y="60"/>
                  <a:pt x="0" y="60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140"/>
                  <a:pt x="31" y="140"/>
                  <a:pt x="31" y="140"/>
                </a:cubicBezTo>
                <a:cubicBezTo>
                  <a:pt x="47" y="134"/>
                  <a:pt x="47" y="134"/>
                  <a:pt x="47" y="13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87" y="92"/>
                  <a:pt x="87" y="92"/>
                  <a:pt x="87" y="92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4" y="146"/>
                  <a:pt x="114" y="146"/>
                  <a:pt x="114" y="146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8" y="68"/>
                  <a:pt x="169" y="52"/>
                  <a:pt x="166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3" name="Freeform: Shape 77"/>
          <p:cNvSpPr/>
          <p:nvPr/>
        </p:nvSpPr>
        <p:spPr bwMode="auto">
          <a:xfrm>
            <a:off x="6036307" y="2676559"/>
            <a:ext cx="152945" cy="315356"/>
          </a:xfrm>
          <a:custGeom>
            <a:avLst/>
            <a:gdLst>
              <a:gd name="T0" fmla="*/ 18 w 88"/>
              <a:gd name="T1" fmla="*/ 0 h 176"/>
              <a:gd name="T2" fmla="*/ 70 w 88"/>
              <a:gd name="T3" fmla="*/ 0 h 176"/>
              <a:gd name="T4" fmla="*/ 88 w 88"/>
              <a:gd name="T5" fmla="*/ 18 h 176"/>
              <a:gd name="T6" fmla="*/ 88 w 88"/>
              <a:gd name="T7" fmla="*/ 158 h 176"/>
              <a:gd name="T8" fmla="*/ 70 w 88"/>
              <a:gd name="T9" fmla="*/ 176 h 176"/>
              <a:gd name="T10" fmla="*/ 18 w 88"/>
              <a:gd name="T11" fmla="*/ 176 h 176"/>
              <a:gd name="T12" fmla="*/ 0 w 88"/>
              <a:gd name="T13" fmla="*/ 158 h 176"/>
              <a:gd name="T14" fmla="*/ 0 w 88"/>
              <a:gd name="T15" fmla="*/ 18 h 176"/>
              <a:gd name="T16" fmla="*/ 18 w 88"/>
              <a:gd name="T1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176">
                <a:moveTo>
                  <a:pt x="18" y="0"/>
                </a:moveTo>
                <a:cubicBezTo>
                  <a:pt x="70" y="0"/>
                  <a:pt x="70" y="0"/>
                  <a:pt x="70" y="0"/>
                </a:cubicBezTo>
                <a:cubicBezTo>
                  <a:pt x="80" y="0"/>
                  <a:pt x="88" y="8"/>
                  <a:pt x="88" y="1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68"/>
                  <a:pt x="80" y="176"/>
                  <a:pt x="70" y="176"/>
                </a:cubicBezTo>
                <a:cubicBezTo>
                  <a:pt x="18" y="176"/>
                  <a:pt x="18" y="176"/>
                  <a:pt x="18" y="176"/>
                </a:cubicBezTo>
                <a:cubicBezTo>
                  <a:pt x="8" y="176"/>
                  <a:pt x="0" y="168"/>
                  <a:pt x="0" y="15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4" name="Rectangle 78"/>
          <p:cNvSpPr/>
          <p:nvPr/>
        </p:nvSpPr>
        <p:spPr bwMode="auto">
          <a:xfrm>
            <a:off x="6054300" y="2709966"/>
            <a:ext cx="118244" cy="23651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5" name="Freeform: Shape 79"/>
          <p:cNvSpPr/>
          <p:nvPr/>
        </p:nvSpPr>
        <p:spPr bwMode="auto">
          <a:xfrm>
            <a:off x="6081291" y="2688586"/>
            <a:ext cx="64263" cy="5345"/>
          </a:xfrm>
          <a:custGeom>
            <a:avLst/>
            <a:gdLst>
              <a:gd name="T0" fmla="*/ 1 w 37"/>
              <a:gd name="T1" fmla="*/ 3 h 3"/>
              <a:gd name="T2" fmla="*/ 35 w 37"/>
              <a:gd name="T3" fmla="*/ 3 h 3"/>
              <a:gd name="T4" fmla="*/ 37 w 37"/>
              <a:gd name="T5" fmla="*/ 1 h 3"/>
              <a:gd name="T6" fmla="*/ 37 w 37"/>
              <a:gd name="T7" fmla="*/ 1 h 3"/>
              <a:gd name="T8" fmla="*/ 35 w 37"/>
              <a:gd name="T9" fmla="*/ 0 h 3"/>
              <a:gd name="T10" fmla="*/ 1 w 37"/>
              <a:gd name="T11" fmla="*/ 0 h 3"/>
              <a:gd name="T12" fmla="*/ 0 w 37"/>
              <a:gd name="T13" fmla="*/ 1 h 3"/>
              <a:gd name="T14" fmla="*/ 0 w 37"/>
              <a:gd name="T15" fmla="*/ 1 h 3"/>
              <a:gd name="T16" fmla="*/ 1 w 37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">
                <a:moveTo>
                  <a:pt x="1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7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6" y="0"/>
                  <a:pt x="35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lose/>
              </a:path>
            </a:pathLst>
          </a:custGeom>
          <a:solidFill>
            <a:srgbClr val="E5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6" name="Freeform: Shape 80"/>
          <p:cNvSpPr/>
          <p:nvPr/>
        </p:nvSpPr>
        <p:spPr bwMode="auto">
          <a:xfrm>
            <a:off x="6059442" y="2965191"/>
            <a:ext cx="106676" cy="8018"/>
          </a:xfrm>
          <a:custGeom>
            <a:avLst/>
            <a:gdLst>
              <a:gd name="T0" fmla="*/ 3 w 62"/>
              <a:gd name="T1" fmla="*/ 5 h 5"/>
              <a:gd name="T2" fmla="*/ 60 w 62"/>
              <a:gd name="T3" fmla="*/ 5 h 5"/>
              <a:gd name="T4" fmla="*/ 62 w 62"/>
              <a:gd name="T5" fmla="*/ 3 h 5"/>
              <a:gd name="T6" fmla="*/ 62 w 62"/>
              <a:gd name="T7" fmla="*/ 3 h 5"/>
              <a:gd name="T8" fmla="*/ 60 w 62"/>
              <a:gd name="T9" fmla="*/ 0 h 5"/>
              <a:gd name="T10" fmla="*/ 3 w 62"/>
              <a:gd name="T11" fmla="*/ 0 h 5"/>
              <a:gd name="T12" fmla="*/ 0 w 62"/>
              <a:gd name="T13" fmla="*/ 3 h 5"/>
              <a:gd name="T14" fmla="*/ 0 w 62"/>
              <a:gd name="T15" fmla="*/ 3 h 5"/>
              <a:gd name="T16" fmla="*/ 3 w 62"/>
              <a:gd name="T1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5">
                <a:moveTo>
                  <a:pt x="3" y="5"/>
                </a:moveTo>
                <a:cubicBezTo>
                  <a:pt x="60" y="5"/>
                  <a:pt x="60" y="5"/>
                  <a:pt x="60" y="5"/>
                </a:cubicBezTo>
                <a:cubicBezTo>
                  <a:pt x="61" y="5"/>
                  <a:pt x="62" y="4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1"/>
                  <a:pt x="61" y="0"/>
                  <a:pt x="60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7" name="Oval 81"/>
          <p:cNvSpPr/>
          <p:nvPr/>
        </p:nvSpPr>
        <p:spPr bwMode="auto">
          <a:xfrm>
            <a:off x="6095430" y="2951829"/>
            <a:ext cx="34701" cy="3607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8" name="Oval 82"/>
          <p:cNvSpPr/>
          <p:nvPr/>
        </p:nvSpPr>
        <p:spPr bwMode="auto">
          <a:xfrm>
            <a:off x="6100570" y="2957174"/>
            <a:ext cx="24420" cy="2538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9" name="Freeform: Shape 83"/>
          <p:cNvSpPr/>
          <p:nvPr/>
        </p:nvSpPr>
        <p:spPr bwMode="auto">
          <a:xfrm>
            <a:off x="5577474" y="2097960"/>
            <a:ext cx="39843" cy="82848"/>
          </a:xfrm>
          <a:custGeom>
            <a:avLst/>
            <a:gdLst>
              <a:gd name="T0" fmla="*/ 0 w 31"/>
              <a:gd name="T1" fmla="*/ 62 h 62"/>
              <a:gd name="T2" fmla="*/ 31 w 31"/>
              <a:gd name="T3" fmla="*/ 25 h 62"/>
              <a:gd name="T4" fmla="*/ 0 w 31"/>
              <a:gd name="T5" fmla="*/ 0 h 62"/>
              <a:gd name="T6" fmla="*/ 0 w 31"/>
              <a:gd name="T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2">
                <a:moveTo>
                  <a:pt x="0" y="62"/>
                </a:moveTo>
                <a:lnTo>
                  <a:pt x="31" y="25"/>
                </a:ln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0" name="Freeform: Shape 84"/>
          <p:cNvSpPr/>
          <p:nvPr/>
        </p:nvSpPr>
        <p:spPr bwMode="auto">
          <a:xfrm>
            <a:off x="5675152" y="2097960"/>
            <a:ext cx="38557" cy="82848"/>
          </a:xfrm>
          <a:custGeom>
            <a:avLst/>
            <a:gdLst>
              <a:gd name="T0" fmla="*/ 30 w 30"/>
              <a:gd name="T1" fmla="*/ 62 h 62"/>
              <a:gd name="T2" fmla="*/ 30 w 30"/>
              <a:gd name="T3" fmla="*/ 0 h 62"/>
              <a:gd name="T4" fmla="*/ 0 w 30"/>
              <a:gd name="T5" fmla="*/ 25 h 62"/>
              <a:gd name="T6" fmla="*/ 30 w 30"/>
              <a:gd name="T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62">
                <a:moveTo>
                  <a:pt x="30" y="62"/>
                </a:moveTo>
                <a:lnTo>
                  <a:pt x="30" y="0"/>
                </a:lnTo>
                <a:lnTo>
                  <a:pt x="0" y="25"/>
                </a:lnTo>
                <a:lnTo>
                  <a:pt x="30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1" name="Rectangle 85"/>
          <p:cNvSpPr/>
          <p:nvPr/>
        </p:nvSpPr>
        <p:spPr bwMode="auto">
          <a:xfrm>
            <a:off x="5713710" y="2184817"/>
            <a:ext cx="1285" cy="1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2" name="Rectangle 86"/>
          <p:cNvSpPr/>
          <p:nvPr/>
        </p:nvSpPr>
        <p:spPr bwMode="auto">
          <a:xfrm>
            <a:off x="5577474" y="2184817"/>
            <a:ext cx="1285" cy="1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3" name="Freeform: Shape 87"/>
          <p:cNvSpPr/>
          <p:nvPr/>
        </p:nvSpPr>
        <p:spPr bwMode="auto">
          <a:xfrm>
            <a:off x="5580043" y="2134040"/>
            <a:ext cx="132381" cy="50778"/>
          </a:xfrm>
          <a:custGeom>
            <a:avLst/>
            <a:gdLst>
              <a:gd name="T0" fmla="*/ 103 w 103"/>
              <a:gd name="T1" fmla="*/ 38 h 38"/>
              <a:gd name="T2" fmla="*/ 103 w 103"/>
              <a:gd name="T3" fmla="*/ 38 h 38"/>
              <a:gd name="T4" fmla="*/ 71 w 103"/>
              <a:gd name="T5" fmla="*/ 0 h 38"/>
              <a:gd name="T6" fmla="*/ 52 w 103"/>
              <a:gd name="T7" fmla="*/ 15 h 38"/>
              <a:gd name="T8" fmla="*/ 32 w 103"/>
              <a:gd name="T9" fmla="*/ 0 h 38"/>
              <a:gd name="T10" fmla="*/ 1 w 103"/>
              <a:gd name="T11" fmla="*/ 38 h 38"/>
              <a:gd name="T12" fmla="*/ 0 w 103"/>
              <a:gd name="T13" fmla="*/ 38 h 38"/>
              <a:gd name="T14" fmla="*/ 103 w 103"/>
              <a:gd name="T15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38">
                <a:moveTo>
                  <a:pt x="103" y="38"/>
                </a:moveTo>
                <a:lnTo>
                  <a:pt x="103" y="38"/>
                </a:lnTo>
                <a:lnTo>
                  <a:pt x="71" y="0"/>
                </a:lnTo>
                <a:lnTo>
                  <a:pt x="52" y="15"/>
                </a:lnTo>
                <a:lnTo>
                  <a:pt x="32" y="0"/>
                </a:lnTo>
                <a:lnTo>
                  <a:pt x="1" y="38"/>
                </a:lnTo>
                <a:lnTo>
                  <a:pt x="0" y="38"/>
                </a:lnTo>
                <a:lnTo>
                  <a:pt x="103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7" name="Freeform: Shape 91"/>
          <p:cNvSpPr/>
          <p:nvPr/>
        </p:nvSpPr>
        <p:spPr bwMode="auto">
          <a:xfrm>
            <a:off x="4972120" y="3891216"/>
            <a:ext cx="114387" cy="249880"/>
          </a:xfrm>
          <a:custGeom>
            <a:avLst/>
            <a:gdLst>
              <a:gd name="T0" fmla="*/ 33 w 66"/>
              <a:gd name="T1" fmla="*/ 119 h 139"/>
              <a:gd name="T2" fmla="*/ 65 w 66"/>
              <a:gd name="T3" fmla="*/ 135 h 139"/>
              <a:gd name="T4" fmla="*/ 66 w 66"/>
              <a:gd name="T5" fmla="*/ 134 h 139"/>
              <a:gd name="T6" fmla="*/ 66 w 66"/>
              <a:gd name="T7" fmla="*/ 30 h 139"/>
              <a:gd name="T8" fmla="*/ 65 w 66"/>
              <a:gd name="T9" fmla="*/ 14 h 139"/>
              <a:gd name="T10" fmla="*/ 33 w 66"/>
              <a:gd name="T11" fmla="*/ 0 h 139"/>
              <a:gd name="T12" fmla="*/ 33 w 66"/>
              <a:gd name="T13" fmla="*/ 18 h 139"/>
              <a:gd name="T14" fmla="*/ 56 w 66"/>
              <a:gd name="T15" fmla="*/ 23 h 139"/>
              <a:gd name="T16" fmla="*/ 57 w 66"/>
              <a:gd name="T17" fmla="*/ 25 h 139"/>
              <a:gd name="T18" fmla="*/ 55 w 66"/>
              <a:gd name="T19" fmla="*/ 26 h 139"/>
              <a:gd name="T20" fmla="*/ 54 w 66"/>
              <a:gd name="T21" fmla="*/ 26 h 139"/>
              <a:gd name="T22" fmla="*/ 50 w 66"/>
              <a:gd name="T23" fmla="*/ 24 h 139"/>
              <a:gd name="T24" fmla="*/ 33 w 66"/>
              <a:gd name="T25" fmla="*/ 22 h 139"/>
              <a:gd name="T26" fmla="*/ 33 w 66"/>
              <a:gd name="T27" fmla="*/ 37 h 139"/>
              <a:gd name="T28" fmla="*/ 56 w 66"/>
              <a:gd name="T29" fmla="*/ 41 h 139"/>
              <a:gd name="T30" fmla="*/ 57 w 66"/>
              <a:gd name="T31" fmla="*/ 44 h 139"/>
              <a:gd name="T32" fmla="*/ 55 w 66"/>
              <a:gd name="T33" fmla="*/ 45 h 139"/>
              <a:gd name="T34" fmla="*/ 54 w 66"/>
              <a:gd name="T35" fmla="*/ 45 h 139"/>
              <a:gd name="T36" fmla="*/ 50 w 66"/>
              <a:gd name="T37" fmla="*/ 43 h 139"/>
              <a:gd name="T38" fmla="*/ 33 w 66"/>
              <a:gd name="T39" fmla="*/ 41 h 139"/>
              <a:gd name="T40" fmla="*/ 33 w 66"/>
              <a:gd name="T41" fmla="*/ 56 h 139"/>
              <a:gd name="T42" fmla="*/ 56 w 66"/>
              <a:gd name="T43" fmla="*/ 60 h 139"/>
              <a:gd name="T44" fmla="*/ 57 w 66"/>
              <a:gd name="T45" fmla="*/ 62 h 139"/>
              <a:gd name="T46" fmla="*/ 55 w 66"/>
              <a:gd name="T47" fmla="*/ 64 h 139"/>
              <a:gd name="T48" fmla="*/ 54 w 66"/>
              <a:gd name="T49" fmla="*/ 63 h 139"/>
              <a:gd name="T50" fmla="*/ 50 w 66"/>
              <a:gd name="T51" fmla="*/ 62 h 139"/>
              <a:gd name="T52" fmla="*/ 33 w 66"/>
              <a:gd name="T53" fmla="*/ 60 h 139"/>
              <a:gd name="T54" fmla="*/ 33 w 66"/>
              <a:gd name="T55" fmla="*/ 119 h 139"/>
              <a:gd name="T56" fmla="*/ 1 w 66"/>
              <a:gd name="T57" fmla="*/ 135 h 139"/>
              <a:gd name="T58" fmla="*/ 33 w 66"/>
              <a:gd name="T59" fmla="*/ 119 h 139"/>
              <a:gd name="T60" fmla="*/ 33 w 66"/>
              <a:gd name="T61" fmla="*/ 60 h 139"/>
              <a:gd name="T62" fmla="*/ 17 w 66"/>
              <a:gd name="T63" fmla="*/ 62 h 139"/>
              <a:gd name="T64" fmla="*/ 12 w 66"/>
              <a:gd name="T65" fmla="*/ 63 h 139"/>
              <a:gd name="T66" fmla="*/ 10 w 66"/>
              <a:gd name="T67" fmla="*/ 62 h 139"/>
              <a:gd name="T68" fmla="*/ 11 w 66"/>
              <a:gd name="T69" fmla="*/ 60 h 139"/>
              <a:gd name="T70" fmla="*/ 11 w 66"/>
              <a:gd name="T71" fmla="*/ 60 h 139"/>
              <a:gd name="T72" fmla="*/ 33 w 66"/>
              <a:gd name="T73" fmla="*/ 56 h 139"/>
              <a:gd name="T74" fmla="*/ 33 w 66"/>
              <a:gd name="T75" fmla="*/ 41 h 139"/>
              <a:gd name="T76" fmla="*/ 17 w 66"/>
              <a:gd name="T77" fmla="*/ 43 h 139"/>
              <a:gd name="T78" fmla="*/ 12 w 66"/>
              <a:gd name="T79" fmla="*/ 45 h 139"/>
              <a:gd name="T80" fmla="*/ 10 w 66"/>
              <a:gd name="T81" fmla="*/ 44 h 139"/>
              <a:gd name="T82" fmla="*/ 11 w 66"/>
              <a:gd name="T83" fmla="*/ 41 h 139"/>
              <a:gd name="T84" fmla="*/ 11 w 66"/>
              <a:gd name="T85" fmla="*/ 41 h 139"/>
              <a:gd name="T86" fmla="*/ 33 w 66"/>
              <a:gd name="T87" fmla="*/ 37 h 139"/>
              <a:gd name="T88" fmla="*/ 33 w 66"/>
              <a:gd name="T89" fmla="*/ 22 h 139"/>
              <a:gd name="T90" fmla="*/ 17 w 66"/>
              <a:gd name="T91" fmla="*/ 24 h 139"/>
              <a:gd name="T92" fmla="*/ 12 w 66"/>
              <a:gd name="T93" fmla="*/ 26 h 139"/>
              <a:gd name="T94" fmla="*/ 10 w 66"/>
              <a:gd name="T95" fmla="*/ 25 h 139"/>
              <a:gd name="T96" fmla="*/ 11 w 66"/>
              <a:gd name="T97" fmla="*/ 23 h 139"/>
              <a:gd name="T98" fmla="*/ 11 w 66"/>
              <a:gd name="T99" fmla="*/ 23 h 139"/>
              <a:gd name="T100" fmla="*/ 33 w 66"/>
              <a:gd name="T101" fmla="*/ 18 h 139"/>
              <a:gd name="T102" fmla="*/ 33 w 66"/>
              <a:gd name="T103" fmla="*/ 0 h 139"/>
              <a:gd name="T104" fmla="*/ 2 w 66"/>
              <a:gd name="T105" fmla="*/ 14 h 139"/>
              <a:gd name="T106" fmla="*/ 0 w 66"/>
              <a:gd name="T107" fmla="*/ 30 h 139"/>
              <a:gd name="T108" fmla="*/ 0 w 66"/>
              <a:gd name="T109" fmla="*/ 134 h 139"/>
              <a:gd name="T110" fmla="*/ 1 w 66"/>
              <a:gd name="T111" fmla="*/ 1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" h="139">
                <a:moveTo>
                  <a:pt x="33" y="119"/>
                </a:moveTo>
                <a:cubicBezTo>
                  <a:pt x="49" y="119"/>
                  <a:pt x="61" y="123"/>
                  <a:pt x="65" y="135"/>
                </a:cubicBezTo>
                <a:cubicBezTo>
                  <a:pt x="66" y="139"/>
                  <a:pt x="66" y="139"/>
                  <a:pt x="66" y="134"/>
                </a:cubicBezTo>
                <a:cubicBezTo>
                  <a:pt x="66" y="113"/>
                  <a:pt x="66" y="51"/>
                  <a:pt x="66" y="30"/>
                </a:cubicBezTo>
                <a:cubicBezTo>
                  <a:pt x="66" y="25"/>
                  <a:pt x="66" y="18"/>
                  <a:pt x="65" y="14"/>
                </a:cubicBezTo>
                <a:cubicBezTo>
                  <a:pt x="61" y="3"/>
                  <a:pt x="48" y="0"/>
                  <a:pt x="33" y="0"/>
                </a:cubicBezTo>
                <a:cubicBezTo>
                  <a:pt x="33" y="18"/>
                  <a:pt x="33" y="18"/>
                  <a:pt x="33" y="18"/>
                </a:cubicBezTo>
                <a:cubicBezTo>
                  <a:pt x="43" y="18"/>
                  <a:pt x="50" y="20"/>
                  <a:pt x="56" y="23"/>
                </a:cubicBezTo>
                <a:cubicBezTo>
                  <a:pt x="57" y="23"/>
                  <a:pt x="57" y="24"/>
                  <a:pt x="57" y="25"/>
                </a:cubicBezTo>
                <a:cubicBezTo>
                  <a:pt x="56" y="26"/>
                  <a:pt x="56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3" y="25"/>
                  <a:pt x="51" y="25"/>
                  <a:pt x="50" y="24"/>
                </a:cubicBezTo>
                <a:cubicBezTo>
                  <a:pt x="45" y="23"/>
                  <a:pt x="40" y="22"/>
                  <a:pt x="33" y="22"/>
                </a:cubicBezTo>
                <a:cubicBezTo>
                  <a:pt x="33" y="37"/>
                  <a:pt x="33" y="37"/>
                  <a:pt x="33" y="37"/>
                </a:cubicBezTo>
                <a:cubicBezTo>
                  <a:pt x="43" y="37"/>
                  <a:pt x="50" y="38"/>
                  <a:pt x="56" y="41"/>
                </a:cubicBezTo>
                <a:cubicBezTo>
                  <a:pt x="57" y="42"/>
                  <a:pt x="57" y="43"/>
                  <a:pt x="57" y="44"/>
                </a:cubicBezTo>
                <a:cubicBezTo>
                  <a:pt x="56" y="44"/>
                  <a:pt x="56" y="45"/>
                  <a:pt x="55" y="45"/>
                </a:cubicBezTo>
                <a:cubicBezTo>
                  <a:pt x="55" y="45"/>
                  <a:pt x="54" y="45"/>
                  <a:pt x="54" y="45"/>
                </a:cubicBezTo>
                <a:cubicBezTo>
                  <a:pt x="53" y="44"/>
                  <a:pt x="51" y="43"/>
                  <a:pt x="50" y="43"/>
                </a:cubicBezTo>
                <a:cubicBezTo>
                  <a:pt x="45" y="42"/>
                  <a:pt x="40" y="41"/>
                  <a:pt x="33" y="41"/>
                </a:cubicBezTo>
                <a:cubicBezTo>
                  <a:pt x="33" y="56"/>
                  <a:pt x="33" y="56"/>
                  <a:pt x="33" y="56"/>
                </a:cubicBezTo>
                <a:cubicBezTo>
                  <a:pt x="43" y="56"/>
                  <a:pt x="50" y="57"/>
                  <a:pt x="56" y="60"/>
                </a:cubicBezTo>
                <a:cubicBezTo>
                  <a:pt x="57" y="60"/>
                  <a:pt x="57" y="62"/>
                  <a:pt x="57" y="62"/>
                </a:cubicBezTo>
                <a:cubicBezTo>
                  <a:pt x="56" y="63"/>
                  <a:pt x="56" y="64"/>
                  <a:pt x="55" y="64"/>
                </a:cubicBezTo>
                <a:cubicBezTo>
                  <a:pt x="55" y="64"/>
                  <a:pt x="54" y="64"/>
                  <a:pt x="54" y="63"/>
                </a:cubicBezTo>
                <a:cubicBezTo>
                  <a:pt x="53" y="63"/>
                  <a:pt x="51" y="62"/>
                  <a:pt x="50" y="62"/>
                </a:cubicBezTo>
                <a:cubicBezTo>
                  <a:pt x="45" y="60"/>
                  <a:pt x="40" y="60"/>
                  <a:pt x="33" y="60"/>
                </a:cubicBezTo>
                <a:lnTo>
                  <a:pt x="33" y="119"/>
                </a:lnTo>
                <a:close/>
                <a:moveTo>
                  <a:pt x="1" y="135"/>
                </a:moveTo>
                <a:cubicBezTo>
                  <a:pt x="5" y="123"/>
                  <a:pt x="18" y="119"/>
                  <a:pt x="33" y="119"/>
                </a:cubicBezTo>
                <a:cubicBezTo>
                  <a:pt x="33" y="60"/>
                  <a:pt x="33" y="60"/>
                  <a:pt x="33" y="60"/>
                </a:cubicBezTo>
                <a:cubicBezTo>
                  <a:pt x="27" y="60"/>
                  <a:pt x="21" y="60"/>
                  <a:pt x="17" y="62"/>
                </a:cubicBezTo>
                <a:cubicBezTo>
                  <a:pt x="15" y="62"/>
                  <a:pt x="14" y="63"/>
                  <a:pt x="12" y="63"/>
                </a:cubicBezTo>
                <a:cubicBezTo>
                  <a:pt x="11" y="64"/>
                  <a:pt x="10" y="63"/>
                  <a:pt x="10" y="62"/>
                </a:cubicBezTo>
                <a:cubicBezTo>
                  <a:pt x="9" y="62"/>
                  <a:pt x="10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6" y="57"/>
                  <a:pt x="24" y="56"/>
                  <a:pt x="33" y="56"/>
                </a:cubicBezTo>
                <a:cubicBezTo>
                  <a:pt x="33" y="41"/>
                  <a:pt x="33" y="41"/>
                  <a:pt x="33" y="41"/>
                </a:cubicBezTo>
                <a:cubicBezTo>
                  <a:pt x="27" y="41"/>
                  <a:pt x="21" y="42"/>
                  <a:pt x="17" y="43"/>
                </a:cubicBezTo>
                <a:cubicBezTo>
                  <a:pt x="15" y="43"/>
                  <a:pt x="14" y="44"/>
                  <a:pt x="12" y="45"/>
                </a:cubicBezTo>
                <a:cubicBezTo>
                  <a:pt x="11" y="45"/>
                  <a:pt x="10" y="45"/>
                  <a:pt x="10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6" y="38"/>
                  <a:pt x="24" y="37"/>
                  <a:pt x="33" y="37"/>
                </a:cubicBezTo>
                <a:cubicBezTo>
                  <a:pt x="33" y="22"/>
                  <a:pt x="33" y="22"/>
                  <a:pt x="33" y="22"/>
                </a:cubicBezTo>
                <a:cubicBezTo>
                  <a:pt x="27" y="22"/>
                  <a:pt x="21" y="23"/>
                  <a:pt x="17" y="24"/>
                </a:cubicBezTo>
                <a:cubicBezTo>
                  <a:pt x="15" y="25"/>
                  <a:pt x="14" y="25"/>
                  <a:pt x="12" y="26"/>
                </a:cubicBezTo>
                <a:cubicBezTo>
                  <a:pt x="11" y="26"/>
                  <a:pt x="10" y="26"/>
                  <a:pt x="10" y="25"/>
                </a:cubicBezTo>
                <a:cubicBezTo>
                  <a:pt x="9" y="24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6" y="20"/>
                  <a:pt x="24" y="18"/>
                  <a:pt x="33" y="18"/>
                </a:cubicBezTo>
                <a:cubicBezTo>
                  <a:pt x="33" y="0"/>
                  <a:pt x="33" y="0"/>
                  <a:pt x="33" y="0"/>
                </a:cubicBezTo>
                <a:cubicBezTo>
                  <a:pt x="18" y="0"/>
                  <a:pt x="6" y="3"/>
                  <a:pt x="2" y="14"/>
                </a:cubicBezTo>
                <a:cubicBezTo>
                  <a:pt x="0" y="18"/>
                  <a:pt x="0" y="25"/>
                  <a:pt x="0" y="30"/>
                </a:cubicBezTo>
                <a:cubicBezTo>
                  <a:pt x="0" y="51"/>
                  <a:pt x="0" y="113"/>
                  <a:pt x="0" y="134"/>
                </a:cubicBezTo>
                <a:cubicBezTo>
                  <a:pt x="0" y="139"/>
                  <a:pt x="0" y="139"/>
                  <a:pt x="1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8" name="Freeform: Shape 92"/>
          <p:cNvSpPr/>
          <p:nvPr/>
        </p:nvSpPr>
        <p:spPr bwMode="auto">
          <a:xfrm>
            <a:off x="5096790" y="3891216"/>
            <a:ext cx="113101" cy="249880"/>
          </a:xfrm>
          <a:custGeom>
            <a:avLst/>
            <a:gdLst>
              <a:gd name="T0" fmla="*/ 66 w 66"/>
              <a:gd name="T1" fmla="*/ 134 h 139"/>
              <a:gd name="T2" fmla="*/ 65 w 66"/>
              <a:gd name="T3" fmla="*/ 14 h 139"/>
              <a:gd name="T4" fmla="*/ 33 w 66"/>
              <a:gd name="T5" fmla="*/ 18 h 139"/>
              <a:gd name="T6" fmla="*/ 57 w 66"/>
              <a:gd name="T7" fmla="*/ 25 h 139"/>
              <a:gd name="T8" fmla="*/ 55 w 66"/>
              <a:gd name="T9" fmla="*/ 26 h 139"/>
              <a:gd name="T10" fmla="*/ 50 w 66"/>
              <a:gd name="T11" fmla="*/ 24 h 139"/>
              <a:gd name="T12" fmla="*/ 33 w 66"/>
              <a:gd name="T13" fmla="*/ 37 h 139"/>
              <a:gd name="T14" fmla="*/ 57 w 66"/>
              <a:gd name="T15" fmla="*/ 44 h 139"/>
              <a:gd name="T16" fmla="*/ 55 w 66"/>
              <a:gd name="T17" fmla="*/ 45 h 139"/>
              <a:gd name="T18" fmla="*/ 50 w 66"/>
              <a:gd name="T19" fmla="*/ 43 h 139"/>
              <a:gd name="T20" fmla="*/ 33 w 66"/>
              <a:gd name="T21" fmla="*/ 56 h 139"/>
              <a:gd name="T22" fmla="*/ 57 w 66"/>
              <a:gd name="T23" fmla="*/ 62 h 139"/>
              <a:gd name="T24" fmla="*/ 55 w 66"/>
              <a:gd name="T25" fmla="*/ 64 h 139"/>
              <a:gd name="T26" fmla="*/ 50 w 66"/>
              <a:gd name="T27" fmla="*/ 62 h 139"/>
              <a:gd name="T28" fmla="*/ 33 w 66"/>
              <a:gd name="T29" fmla="*/ 119 h 139"/>
              <a:gd name="T30" fmla="*/ 65 w 66"/>
              <a:gd name="T31" fmla="*/ 135 h 139"/>
              <a:gd name="T32" fmla="*/ 33 w 66"/>
              <a:gd name="T33" fmla="*/ 0 h 139"/>
              <a:gd name="T34" fmla="*/ 0 w 66"/>
              <a:gd name="T35" fmla="*/ 30 h 139"/>
              <a:gd name="T36" fmla="*/ 1 w 66"/>
              <a:gd name="T37" fmla="*/ 135 h 139"/>
              <a:gd name="T38" fmla="*/ 33 w 66"/>
              <a:gd name="T39" fmla="*/ 60 h 139"/>
              <a:gd name="T40" fmla="*/ 17 w 66"/>
              <a:gd name="T41" fmla="*/ 62 h 139"/>
              <a:gd name="T42" fmla="*/ 10 w 66"/>
              <a:gd name="T43" fmla="*/ 62 h 139"/>
              <a:gd name="T44" fmla="*/ 33 w 66"/>
              <a:gd name="T45" fmla="*/ 56 h 139"/>
              <a:gd name="T46" fmla="*/ 33 w 66"/>
              <a:gd name="T47" fmla="*/ 41 h 139"/>
              <a:gd name="T48" fmla="*/ 17 w 66"/>
              <a:gd name="T49" fmla="*/ 43 h 139"/>
              <a:gd name="T50" fmla="*/ 10 w 66"/>
              <a:gd name="T51" fmla="*/ 44 h 139"/>
              <a:gd name="T52" fmla="*/ 33 w 66"/>
              <a:gd name="T53" fmla="*/ 37 h 139"/>
              <a:gd name="T54" fmla="*/ 33 w 66"/>
              <a:gd name="T55" fmla="*/ 22 h 139"/>
              <a:gd name="T56" fmla="*/ 17 w 66"/>
              <a:gd name="T57" fmla="*/ 24 h 139"/>
              <a:gd name="T58" fmla="*/ 10 w 66"/>
              <a:gd name="T59" fmla="*/ 25 h 139"/>
              <a:gd name="T60" fmla="*/ 33 w 66"/>
              <a:gd name="T61" fmla="*/ 18 h 139"/>
              <a:gd name="T62" fmla="*/ 33 w 66"/>
              <a:gd name="T6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" h="139">
                <a:moveTo>
                  <a:pt x="65" y="135"/>
                </a:moveTo>
                <a:cubicBezTo>
                  <a:pt x="66" y="139"/>
                  <a:pt x="66" y="139"/>
                  <a:pt x="66" y="134"/>
                </a:cubicBezTo>
                <a:cubicBezTo>
                  <a:pt x="66" y="113"/>
                  <a:pt x="66" y="51"/>
                  <a:pt x="66" y="30"/>
                </a:cubicBezTo>
                <a:cubicBezTo>
                  <a:pt x="66" y="25"/>
                  <a:pt x="66" y="18"/>
                  <a:pt x="65" y="14"/>
                </a:cubicBezTo>
                <a:cubicBezTo>
                  <a:pt x="61" y="3"/>
                  <a:pt x="48" y="0"/>
                  <a:pt x="33" y="0"/>
                </a:cubicBezTo>
                <a:cubicBezTo>
                  <a:pt x="33" y="18"/>
                  <a:pt x="33" y="18"/>
                  <a:pt x="33" y="18"/>
                </a:cubicBezTo>
                <a:cubicBezTo>
                  <a:pt x="43" y="18"/>
                  <a:pt x="50" y="20"/>
                  <a:pt x="56" y="23"/>
                </a:cubicBezTo>
                <a:cubicBezTo>
                  <a:pt x="57" y="23"/>
                  <a:pt x="57" y="24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6"/>
                  <a:pt x="56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3" y="25"/>
                  <a:pt x="51" y="25"/>
                  <a:pt x="50" y="24"/>
                </a:cubicBezTo>
                <a:cubicBezTo>
                  <a:pt x="45" y="23"/>
                  <a:pt x="40" y="22"/>
                  <a:pt x="33" y="22"/>
                </a:cubicBezTo>
                <a:cubicBezTo>
                  <a:pt x="33" y="37"/>
                  <a:pt x="33" y="37"/>
                  <a:pt x="33" y="37"/>
                </a:cubicBezTo>
                <a:cubicBezTo>
                  <a:pt x="43" y="37"/>
                  <a:pt x="50" y="38"/>
                  <a:pt x="56" y="41"/>
                </a:cubicBezTo>
                <a:cubicBezTo>
                  <a:pt x="57" y="42"/>
                  <a:pt x="57" y="43"/>
                  <a:pt x="57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6" y="44"/>
                  <a:pt x="56" y="45"/>
                  <a:pt x="55" y="45"/>
                </a:cubicBezTo>
                <a:cubicBezTo>
                  <a:pt x="55" y="45"/>
                  <a:pt x="54" y="45"/>
                  <a:pt x="54" y="45"/>
                </a:cubicBezTo>
                <a:cubicBezTo>
                  <a:pt x="53" y="44"/>
                  <a:pt x="51" y="43"/>
                  <a:pt x="50" y="43"/>
                </a:cubicBezTo>
                <a:cubicBezTo>
                  <a:pt x="45" y="42"/>
                  <a:pt x="40" y="41"/>
                  <a:pt x="33" y="41"/>
                </a:cubicBezTo>
                <a:cubicBezTo>
                  <a:pt x="33" y="56"/>
                  <a:pt x="33" y="56"/>
                  <a:pt x="33" y="56"/>
                </a:cubicBezTo>
                <a:cubicBezTo>
                  <a:pt x="43" y="56"/>
                  <a:pt x="50" y="57"/>
                  <a:pt x="56" y="60"/>
                </a:cubicBezTo>
                <a:cubicBezTo>
                  <a:pt x="57" y="60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6" y="63"/>
                  <a:pt x="56" y="64"/>
                  <a:pt x="55" y="64"/>
                </a:cubicBezTo>
                <a:cubicBezTo>
                  <a:pt x="55" y="64"/>
                  <a:pt x="54" y="64"/>
                  <a:pt x="54" y="63"/>
                </a:cubicBezTo>
                <a:cubicBezTo>
                  <a:pt x="53" y="63"/>
                  <a:pt x="51" y="62"/>
                  <a:pt x="50" y="62"/>
                </a:cubicBezTo>
                <a:cubicBezTo>
                  <a:pt x="45" y="60"/>
                  <a:pt x="40" y="60"/>
                  <a:pt x="33" y="60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48" y="119"/>
                  <a:pt x="61" y="123"/>
                  <a:pt x="65" y="135"/>
                </a:cubicBezTo>
                <a:close/>
                <a:moveTo>
                  <a:pt x="33" y="0"/>
                </a:moveTo>
                <a:cubicBezTo>
                  <a:pt x="33" y="0"/>
                  <a:pt x="33" y="0"/>
                  <a:pt x="33" y="0"/>
                </a:cubicBezTo>
                <a:cubicBezTo>
                  <a:pt x="18" y="0"/>
                  <a:pt x="5" y="3"/>
                  <a:pt x="2" y="14"/>
                </a:cubicBezTo>
                <a:cubicBezTo>
                  <a:pt x="0" y="18"/>
                  <a:pt x="0" y="25"/>
                  <a:pt x="0" y="30"/>
                </a:cubicBezTo>
                <a:cubicBezTo>
                  <a:pt x="0" y="51"/>
                  <a:pt x="0" y="113"/>
                  <a:pt x="0" y="134"/>
                </a:cubicBezTo>
                <a:cubicBezTo>
                  <a:pt x="0" y="139"/>
                  <a:pt x="0" y="139"/>
                  <a:pt x="1" y="135"/>
                </a:cubicBezTo>
                <a:cubicBezTo>
                  <a:pt x="5" y="123"/>
                  <a:pt x="18" y="119"/>
                  <a:pt x="33" y="119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26" y="60"/>
                  <a:pt x="21" y="60"/>
                  <a:pt x="17" y="62"/>
                </a:cubicBezTo>
                <a:cubicBezTo>
                  <a:pt x="15" y="62"/>
                  <a:pt x="14" y="63"/>
                  <a:pt x="12" y="63"/>
                </a:cubicBezTo>
                <a:cubicBezTo>
                  <a:pt x="11" y="64"/>
                  <a:pt x="10" y="63"/>
                  <a:pt x="10" y="62"/>
                </a:cubicBezTo>
                <a:cubicBezTo>
                  <a:pt x="9" y="62"/>
                  <a:pt x="10" y="60"/>
                  <a:pt x="10" y="60"/>
                </a:cubicBezTo>
                <a:cubicBezTo>
                  <a:pt x="16" y="57"/>
                  <a:pt x="2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26" y="41"/>
                  <a:pt x="21" y="42"/>
                  <a:pt x="17" y="43"/>
                </a:cubicBezTo>
                <a:cubicBezTo>
                  <a:pt x="15" y="43"/>
                  <a:pt x="14" y="44"/>
                  <a:pt x="12" y="45"/>
                </a:cubicBezTo>
                <a:cubicBezTo>
                  <a:pt x="11" y="45"/>
                  <a:pt x="10" y="45"/>
                  <a:pt x="10" y="44"/>
                </a:cubicBezTo>
                <a:cubicBezTo>
                  <a:pt x="9" y="43"/>
                  <a:pt x="10" y="42"/>
                  <a:pt x="10" y="41"/>
                </a:cubicBezTo>
                <a:cubicBezTo>
                  <a:pt x="16" y="38"/>
                  <a:pt x="2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26" y="22"/>
                  <a:pt x="21" y="23"/>
                  <a:pt x="17" y="24"/>
                </a:cubicBezTo>
                <a:cubicBezTo>
                  <a:pt x="15" y="25"/>
                  <a:pt x="14" y="25"/>
                  <a:pt x="12" y="26"/>
                </a:cubicBezTo>
                <a:cubicBezTo>
                  <a:pt x="11" y="26"/>
                  <a:pt x="10" y="26"/>
                  <a:pt x="10" y="25"/>
                </a:cubicBezTo>
                <a:cubicBezTo>
                  <a:pt x="9" y="24"/>
                  <a:pt x="10" y="23"/>
                  <a:pt x="10" y="23"/>
                </a:cubicBezTo>
                <a:cubicBezTo>
                  <a:pt x="16" y="20"/>
                  <a:pt x="2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lnTo>
                  <a:pt x="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45" name="Group 95"/>
          <p:cNvGrpSpPr/>
          <p:nvPr/>
        </p:nvGrpSpPr>
        <p:grpSpPr>
          <a:xfrm>
            <a:off x="5443807" y="4817242"/>
            <a:ext cx="1038481" cy="1586901"/>
            <a:chOff x="5611259" y="4471677"/>
            <a:chExt cx="974304" cy="1432000"/>
          </a:xfrm>
        </p:grpSpPr>
        <p:sp>
          <p:nvSpPr>
            <p:cNvPr id="50" name="Freeform: Shape 100"/>
            <p:cNvSpPr/>
            <p:nvPr/>
          </p:nvSpPr>
          <p:spPr bwMode="auto">
            <a:xfrm>
              <a:off x="5611259" y="4471677"/>
              <a:ext cx="974304" cy="1432000"/>
            </a:xfrm>
            <a:custGeom>
              <a:avLst/>
              <a:gdLst>
                <a:gd name="T0" fmla="*/ 478 w 602"/>
                <a:gd name="T1" fmla="*/ 0 h 1187"/>
                <a:gd name="T2" fmla="*/ 124 w 602"/>
                <a:gd name="T3" fmla="*/ 0 h 1187"/>
                <a:gd name="T4" fmla="*/ 0 w 602"/>
                <a:gd name="T5" fmla="*/ 124 h 1187"/>
                <a:gd name="T6" fmla="*/ 0 w 602"/>
                <a:gd name="T7" fmla="*/ 1062 h 1187"/>
                <a:gd name="T8" fmla="*/ 124 w 602"/>
                <a:gd name="T9" fmla="*/ 1187 h 1187"/>
                <a:gd name="T10" fmla="*/ 478 w 602"/>
                <a:gd name="T11" fmla="*/ 1187 h 1187"/>
                <a:gd name="T12" fmla="*/ 602 w 602"/>
                <a:gd name="T13" fmla="*/ 1062 h 1187"/>
                <a:gd name="T14" fmla="*/ 602 w 602"/>
                <a:gd name="T15" fmla="*/ 124 h 1187"/>
                <a:gd name="T16" fmla="*/ 478 w 602"/>
                <a:gd name="T17" fmla="*/ 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1187">
                  <a:moveTo>
                    <a:pt x="478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6"/>
                    <a:pt x="0" y="124"/>
                  </a:cubicBezTo>
                  <a:cubicBezTo>
                    <a:pt x="0" y="1062"/>
                    <a:pt x="0" y="1062"/>
                    <a:pt x="0" y="1062"/>
                  </a:cubicBezTo>
                  <a:cubicBezTo>
                    <a:pt x="0" y="1131"/>
                    <a:pt x="56" y="1187"/>
                    <a:pt x="124" y="1187"/>
                  </a:cubicBezTo>
                  <a:cubicBezTo>
                    <a:pt x="478" y="1187"/>
                    <a:pt x="478" y="1187"/>
                    <a:pt x="478" y="1187"/>
                  </a:cubicBezTo>
                  <a:cubicBezTo>
                    <a:pt x="546" y="1187"/>
                    <a:pt x="602" y="1131"/>
                    <a:pt x="602" y="1062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56"/>
                    <a:pt x="546" y="0"/>
                    <a:pt x="47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1" name="Freeform: Shape 101"/>
            <p:cNvSpPr/>
            <p:nvPr/>
          </p:nvSpPr>
          <p:spPr bwMode="auto">
            <a:xfrm>
              <a:off x="5696872" y="4632053"/>
              <a:ext cx="803077" cy="1017702"/>
            </a:xfrm>
            <a:custGeom>
              <a:avLst/>
              <a:gdLst>
                <a:gd name="T0" fmla="*/ 494 w 496"/>
                <a:gd name="T1" fmla="*/ 0 h 978"/>
                <a:gd name="T2" fmla="*/ 2 w 496"/>
                <a:gd name="T3" fmla="*/ 0 h 978"/>
                <a:gd name="T4" fmla="*/ 0 w 496"/>
                <a:gd name="T5" fmla="*/ 2 h 978"/>
                <a:gd name="T6" fmla="*/ 0 w 496"/>
                <a:gd name="T7" fmla="*/ 976 h 978"/>
                <a:gd name="T8" fmla="*/ 2 w 496"/>
                <a:gd name="T9" fmla="*/ 978 h 978"/>
                <a:gd name="T10" fmla="*/ 494 w 496"/>
                <a:gd name="T11" fmla="*/ 978 h 978"/>
                <a:gd name="T12" fmla="*/ 496 w 496"/>
                <a:gd name="T13" fmla="*/ 976 h 978"/>
                <a:gd name="T14" fmla="*/ 496 w 496"/>
                <a:gd name="T15" fmla="*/ 2 h 978"/>
                <a:gd name="T16" fmla="*/ 494 w 496"/>
                <a:gd name="T17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978">
                  <a:moveTo>
                    <a:pt x="4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0" y="977"/>
                    <a:pt x="1" y="978"/>
                    <a:pt x="2" y="978"/>
                  </a:cubicBezTo>
                  <a:cubicBezTo>
                    <a:pt x="494" y="978"/>
                    <a:pt x="494" y="978"/>
                    <a:pt x="494" y="978"/>
                  </a:cubicBezTo>
                  <a:cubicBezTo>
                    <a:pt x="495" y="978"/>
                    <a:pt x="496" y="977"/>
                    <a:pt x="496" y="976"/>
                  </a:cubicBezTo>
                  <a:cubicBezTo>
                    <a:pt x="496" y="2"/>
                    <a:pt x="496" y="2"/>
                    <a:pt x="496" y="2"/>
                  </a:cubicBezTo>
                  <a:cubicBezTo>
                    <a:pt x="496" y="1"/>
                    <a:pt x="495" y="0"/>
                    <a:pt x="49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2" name="Freeform: Shape 102"/>
            <p:cNvSpPr/>
            <p:nvPr/>
          </p:nvSpPr>
          <p:spPr bwMode="auto">
            <a:xfrm>
              <a:off x="5935625" y="4539203"/>
              <a:ext cx="324366" cy="28940"/>
            </a:xfrm>
            <a:custGeom>
              <a:avLst/>
              <a:gdLst>
                <a:gd name="T0" fmla="*/ 191 w 200"/>
                <a:gd name="T1" fmla="*/ 0 h 18"/>
                <a:gd name="T2" fmla="*/ 9 w 200"/>
                <a:gd name="T3" fmla="*/ 0 h 18"/>
                <a:gd name="T4" fmla="*/ 0 w 200"/>
                <a:gd name="T5" fmla="*/ 9 h 18"/>
                <a:gd name="T6" fmla="*/ 0 w 200"/>
                <a:gd name="T7" fmla="*/ 9 h 18"/>
                <a:gd name="T8" fmla="*/ 9 w 200"/>
                <a:gd name="T9" fmla="*/ 18 h 18"/>
                <a:gd name="T10" fmla="*/ 191 w 200"/>
                <a:gd name="T11" fmla="*/ 18 h 18"/>
                <a:gd name="T12" fmla="*/ 200 w 200"/>
                <a:gd name="T13" fmla="*/ 9 h 18"/>
                <a:gd name="T14" fmla="*/ 200 w 200"/>
                <a:gd name="T15" fmla="*/ 9 h 18"/>
                <a:gd name="T16" fmla="*/ 191 w 200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8">
                  <a:moveTo>
                    <a:pt x="19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6" y="18"/>
                    <a:pt x="200" y="14"/>
                    <a:pt x="200" y="9"/>
                  </a:cubicBezTo>
                  <a:cubicBezTo>
                    <a:pt x="200" y="9"/>
                    <a:pt x="200" y="9"/>
                    <a:pt x="200" y="9"/>
                  </a:cubicBezTo>
                  <a:cubicBezTo>
                    <a:pt x="200" y="4"/>
                    <a:pt x="196" y="0"/>
                    <a:pt x="191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3" name="Oval 103"/>
            <p:cNvSpPr/>
            <p:nvPr/>
          </p:nvSpPr>
          <p:spPr bwMode="auto">
            <a:xfrm>
              <a:off x="6047767" y="5718234"/>
              <a:ext cx="98877" cy="98878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8" name="Freeform: Shape 108"/>
            <p:cNvSpPr/>
            <p:nvPr/>
          </p:nvSpPr>
          <p:spPr bwMode="auto">
            <a:xfrm>
              <a:off x="5986270" y="5091469"/>
              <a:ext cx="220665" cy="279751"/>
            </a:xfrm>
            <a:custGeom>
              <a:avLst/>
              <a:gdLst>
                <a:gd name="T0" fmla="*/ 43 w 183"/>
                <a:gd name="T1" fmla="*/ 119 h 232"/>
                <a:gd name="T2" fmla="*/ 0 w 183"/>
                <a:gd name="T3" fmla="*/ 119 h 232"/>
                <a:gd name="T4" fmla="*/ 91 w 183"/>
                <a:gd name="T5" fmla="*/ 232 h 232"/>
                <a:gd name="T6" fmla="*/ 183 w 183"/>
                <a:gd name="T7" fmla="*/ 119 h 232"/>
                <a:gd name="T8" fmla="*/ 140 w 183"/>
                <a:gd name="T9" fmla="*/ 119 h 232"/>
                <a:gd name="T10" fmla="*/ 140 w 183"/>
                <a:gd name="T11" fmla="*/ 0 h 232"/>
                <a:gd name="T12" fmla="*/ 43 w 183"/>
                <a:gd name="T13" fmla="*/ 0 h 232"/>
                <a:gd name="T14" fmla="*/ 43 w 183"/>
                <a:gd name="T15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232">
                  <a:moveTo>
                    <a:pt x="43" y="119"/>
                  </a:moveTo>
                  <a:lnTo>
                    <a:pt x="0" y="119"/>
                  </a:lnTo>
                  <a:lnTo>
                    <a:pt x="91" y="232"/>
                  </a:lnTo>
                  <a:lnTo>
                    <a:pt x="183" y="119"/>
                  </a:lnTo>
                  <a:lnTo>
                    <a:pt x="140" y="119"/>
                  </a:lnTo>
                  <a:lnTo>
                    <a:pt x="140" y="0"/>
                  </a:lnTo>
                  <a:lnTo>
                    <a:pt x="43" y="0"/>
                  </a:lnTo>
                  <a:lnTo>
                    <a:pt x="43" y="1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9" name="Freeform: Shape 109"/>
            <p:cNvSpPr/>
            <p:nvPr/>
          </p:nvSpPr>
          <p:spPr bwMode="auto">
            <a:xfrm>
              <a:off x="5854835" y="4887685"/>
              <a:ext cx="485946" cy="305073"/>
            </a:xfrm>
            <a:custGeom>
              <a:avLst/>
              <a:gdLst>
                <a:gd name="T0" fmla="*/ 239 w 300"/>
                <a:gd name="T1" fmla="*/ 189 h 189"/>
                <a:gd name="T2" fmla="*/ 300 w 300"/>
                <a:gd name="T3" fmla="*/ 129 h 189"/>
                <a:gd name="T4" fmla="*/ 239 w 300"/>
                <a:gd name="T5" fmla="*/ 69 h 189"/>
                <a:gd name="T6" fmla="*/ 234 w 300"/>
                <a:gd name="T7" fmla="*/ 69 h 189"/>
                <a:gd name="T8" fmla="*/ 153 w 300"/>
                <a:gd name="T9" fmla="*/ 0 h 189"/>
                <a:gd name="T10" fmla="*/ 71 w 300"/>
                <a:gd name="T11" fmla="*/ 70 h 189"/>
                <a:gd name="T12" fmla="*/ 60 w 300"/>
                <a:gd name="T13" fmla="*/ 69 h 189"/>
                <a:gd name="T14" fmla="*/ 0 w 300"/>
                <a:gd name="T15" fmla="*/ 129 h 189"/>
                <a:gd name="T16" fmla="*/ 60 w 300"/>
                <a:gd name="T17" fmla="*/ 189 h 189"/>
                <a:gd name="T18" fmla="*/ 102 w 300"/>
                <a:gd name="T19" fmla="*/ 189 h 189"/>
                <a:gd name="T20" fmla="*/ 102 w 300"/>
                <a:gd name="T21" fmla="*/ 114 h 189"/>
                <a:gd name="T22" fmla="*/ 196 w 300"/>
                <a:gd name="T23" fmla="*/ 114 h 189"/>
                <a:gd name="T24" fmla="*/ 196 w 300"/>
                <a:gd name="T25" fmla="*/ 189 h 189"/>
                <a:gd name="T26" fmla="*/ 239 w 300"/>
                <a:gd name="T2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189">
                  <a:moveTo>
                    <a:pt x="239" y="189"/>
                  </a:moveTo>
                  <a:cubicBezTo>
                    <a:pt x="273" y="189"/>
                    <a:pt x="300" y="162"/>
                    <a:pt x="300" y="129"/>
                  </a:cubicBezTo>
                  <a:cubicBezTo>
                    <a:pt x="300" y="96"/>
                    <a:pt x="273" y="69"/>
                    <a:pt x="239" y="69"/>
                  </a:cubicBezTo>
                  <a:cubicBezTo>
                    <a:pt x="238" y="69"/>
                    <a:pt x="236" y="69"/>
                    <a:pt x="234" y="69"/>
                  </a:cubicBezTo>
                  <a:cubicBezTo>
                    <a:pt x="228" y="30"/>
                    <a:pt x="194" y="0"/>
                    <a:pt x="153" y="0"/>
                  </a:cubicBezTo>
                  <a:cubicBezTo>
                    <a:pt x="111" y="0"/>
                    <a:pt x="77" y="30"/>
                    <a:pt x="71" y="70"/>
                  </a:cubicBezTo>
                  <a:cubicBezTo>
                    <a:pt x="67" y="69"/>
                    <a:pt x="64" y="69"/>
                    <a:pt x="60" y="69"/>
                  </a:cubicBezTo>
                  <a:cubicBezTo>
                    <a:pt x="27" y="69"/>
                    <a:pt x="0" y="96"/>
                    <a:pt x="0" y="129"/>
                  </a:cubicBezTo>
                  <a:cubicBezTo>
                    <a:pt x="0" y="162"/>
                    <a:pt x="27" y="189"/>
                    <a:pt x="60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6" y="189"/>
                    <a:pt x="196" y="189"/>
                    <a:pt x="196" y="189"/>
                  </a:cubicBezTo>
                  <a:lnTo>
                    <a:pt x="239" y="1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" name="Group 1"/>
          <p:cNvGrpSpPr/>
          <p:nvPr/>
        </p:nvGrpSpPr>
        <p:grpSpPr>
          <a:xfrm>
            <a:off x="-698993" y="2921304"/>
            <a:ext cx="3508688" cy="1253740"/>
            <a:chOff x="-147538" y="2223019"/>
            <a:chExt cx="3508688" cy="1253738"/>
          </a:xfrm>
        </p:grpSpPr>
        <p:grpSp>
          <p:nvGrpSpPr>
            <p:cNvPr id="37" name="Group 111"/>
            <p:cNvGrpSpPr/>
            <p:nvPr/>
          </p:nvGrpSpPr>
          <p:grpSpPr>
            <a:xfrm flipH="1">
              <a:off x="-3" y="2223019"/>
              <a:ext cx="3361153" cy="1253738"/>
              <a:chOff x="7714759" y="1806707"/>
              <a:chExt cx="3879714" cy="914400"/>
            </a:xfrm>
          </p:grpSpPr>
          <p:sp>
            <p:nvSpPr>
              <p:cNvPr id="42" name="Rectangle 117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3" name="Oval 118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38" name="Oval 112"/>
            <p:cNvSpPr/>
            <p:nvPr/>
          </p:nvSpPr>
          <p:spPr>
            <a:xfrm>
              <a:off x="2266890" y="240193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9" name="TextBox 115"/>
            <p:cNvSpPr txBox="1"/>
            <p:nvPr/>
          </p:nvSpPr>
          <p:spPr>
            <a:xfrm>
              <a:off x="-93787" y="2377539"/>
              <a:ext cx="2219271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103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家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TextBox 116"/>
            <p:cNvSpPr txBox="1"/>
            <p:nvPr/>
          </p:nvSpPr>
          <p:spPr>
            <a:xfrm>
              <a:off x="-147538" y="2878244"/>
              <a:ext cx="2219270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中科院</a:t>
              </a:r>
            </a:p>
          </p:txBody>
        </p:sp>
        <p:sp>
          <p:nvSpPr>
            <p:cNvPr id="41" name="Freeform: Shape 114"/>
            <p:cNvSpPr/>
            <p:nvPr/>
          </p:nvSpPr>
          <p:spPr bwMode="auto">
            <a:xfrm>
              <a:off x="2446465" y="2564780"/>
              <a:ext cx="549904" cy="522087"/>
            </a:xfrm>
            <a:custGeom>
              <a:avLst/>
              <a:gdLst>
                <a:gd name="connsiteX0" fmla="*/ 154948 w 309896"/>
                <a:gd name="connsiteY0" fmla="*/ 0 h 294220"/>
                <a:gd name="connsiteX1" fmla="*/ 187469 w 309896"/>
                <a:gd name="connsiteY1" fmla="*/ 38586 h 294220"/>
                <a:gd name="connsiteX2" fmla="*/ 174461 w 309896"/>
                <a:gd name="connsiteY2" fmla="*/ 70741 h 294220"/>
                <a:gd name="connsiteX3" fmla="*/ 208607 w 309896"/>
                <a:gd name="connsiteY3" fmla="*/ 106112 h 294220"/>
                <a:gd name="connsiteX4" fmla="*/ 173184 w 309896"/>
                <a:gd name="connsiteY4" fmla="*/ 106112 h 294220"/>
                <a:gd name="connsiteX5" fmla="*/ 161580 w 309896"/>
                <a:gd name="connsiteY5" fmla="*/ 106112 h 294220"/>
                <a:gd name="connsiteX6" fmla="*/ 161580 w 309896"/>
                <a:gd name="connsiteY6" fmla="*/ 151166 h 294220"/>
                <a:gd name="connsiteX7" fmla="*/ 177545 w 309896"/>
                <a:gd name="connsiteY7" fmla="*/ 158028 h 294220"/>
                <a:gd name="connsiteX8" fmla="*/ 186904 w 309896"/>
                <a:gd name="connsiteY8" fmla="*/ 181476 h 294220"/>
                <a:gd name="connsiteX9" fmla="*/ 181342 w 309896"/>
                <a:gd name="connsiteY9" fmla="*/ 195410 h 294220"/>
                <a:gd name="connsiteX10" fmla="*/ 225544 w 309896"/>
                <a:gd name="connsiteY10" fmla="*/ 229731 h 294220"/>
                <a:gd name="connsiteX11" fmla="*/ 224685 w 309896"/>
                <a:gd name="connsiteY11" fmla="*/ 225927 h 294220"/>
                <a:gd name="connsiteX12" fmla="*/ 256840 w 309896"/>
                <a:gd name="connsiteY12" fmla="*/ 186902 h 294220"/>
                <a:gd name="connsiteX13" fmla="*/ 288995 w 309896"/>
                <a:gd name="connsiteY13" fmla="*/ 225927 h 294220"/>
                <a:gd name="connsiteX14" fmla="*/ 276133 w 309896"/>
                <a:gd name="connsiteY14" fmla="*/ 258447 h 294220"/>
                <a:gd name="connsiteX15" fmla="*/ 309896 w 309896"/>
                <a:gd name="connsiteY15" fmla="*/ 294220 h 294220"/>
                <a:gd name="connsiteX16" fmla="*/ 203784 w 309896"/>
                <a:gd name="connsiteY16" fmla="*/ 294220 h 294220"/>
                <a:gd name="connsiteX17" fmla="*/ 239155 w 309896"/>
                <a:gd name="connsiteY17" fmla="*/ 258447 h 294220"/>
                <a:gd name="connsiteX18" fmla="*/ 235484 w 309896"/>
                <a:gd name="connsiteY18" fmla="*/ 253498 h 294220"/>
                <a:gd name="connsiteX19" fmla="*/ 175036 w 309896"/>
                <a:gd name="connsiteY19" fmla="*/ 206002 h 294220"/>
                <a:gd name="connsiteX20" fmla="*/ 154949 w 309896"/>
                <a:gd name="connsiteY20" fmla="*/ 214636 h 294220"/>
                <a:gd name="connsiteX21" fmla="*/ 134266 w 309896"/>
                <a:gd name="connsiteY21" fmla="*/ 205746 h 294220"/>
                <a:gd name="connsiteX22" fmla="*/ 74697 w 309896"/>
                <a:gd name="connsiteY22" fmla="*/ 253114 h 294220"/>
                <a:gd name="connsiteX23" fmla="*/ 70742 w 309896"/>
                <a:gd name="connsiteY23" fmla="*/ 258447 h 294220"/>
                <a:gd name="connsiteX24" fmla="*/ 106112 w 309896"/>
                <a:gd name="connsiteY24" fmla="*/ 294220 h 294220"/>
                <a:gd name="connsiteX25" fmla="*/ 0 w 309896"/>
                <a:gd name="connsiteY25" fmla="*/ 294220 h 294220"/>
                <a:gd name="connsiteX26" fmla="*/ 33763 w 309896"/>
                <a:gd name="connsiteY26" fmla="*/ 258447 h 294220"/>
                <a:gd name="connsiteX27" fmla="*/ 20901 w 309896"/>
                <a:gd name="connsiteY27" fmla="*/ 225927 h 294220"/>
                <a:gd name="connsiteX28" fmla="*/ 53056 w 309896"/>
                <a:gd name="connsiteY28" fmla="*/ 186902 h 294220"/>
                <a:gd name="connsiteX29" fmla="*/ 85211 w 309896"/>
                <a:gd name="connsiteY29" fmla="*/ 225927 h 294220"/>
                <a:gd name="connsiteX30" fmla="*/ 84441 w 309896"/>
                <a:gd name="connsiteY30" fmla="*/ 229338 h 294220"/>
                <a:gd name="connsiteX31" fmla="*/ 128333 w 309896"/>
                <a:gd name="connsiteY31" fmla="*/ 194851 h 294220"/>
                <a:gd name="connsiteX32" fmla="*/ 122994 w 309896"/>
                <a:gd name="connsiteY32" fmla="*/ 181476 h 294220"/>
                <a:gd name="connsiteX33" fmla="*/ 132354 w 309896"/>
                <a:gd name="connsiteY33" fmla="*/ 158028 h 294220"/>
                <a:gd name="connsiteX34" fmla="*/ 148316 w 309896"/>
                <a:gd name="connsiteY34" fmla="*/ 151167 h 294220"/>
                <a:gd name="connsiteX35" fmla="*/ 148316 w 309896"/>
                <a:gd name="connsiteY35" fmla="*/ 106112 h 294220"/>
                <a:gd name="connsiteX36" fmla="*/ 146564 w 309896"/>
                <a:gd name="connsiteY36" fmla="*/ 106112 h 294220"/>
                <a:gd name="connsiteX37" fmla="*/ 101289 w 309896"/>
                <a:gd name="connsiteY37" fmla="*/ 106112 h 294220"/>
                <a:gd name="connsiteX38" fmla="*/ 135436 w 309896"/>
                <a:gd name="connsiteY38" fmla="*/ 70741 h 294220"/>
                <a:gd name="connsiteX39" fmla="*/ 122428 w 309896"/>
                <a:gd name="connsiteY39" fmla="*/ 38586 h 294220"/>
                <a:gd name="connsiteX40" fmla="*/ 154948 w 309896"/>
                <a:gd name="connsiteY40" fmla="*/ 0 h 2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9896" h="294220">
                  <a:moveTo>
                    <a:pt x="154948" y="0"/>
                  </a:moveTo>
                  <a:cubicBezTo>
                    <a:pt x="172835" y="0"/>
                    <a:pt x="187469" y="17685"/>
                    <a:pt x="187469" y="38586"/>
                  </a:cubicBezTo>
                  <a:cubicBezTo>
                    <a:pt x="187469" y="53056"/>
                    <a:pt x="182591" y="64310"/>
                    <a:pt x="174461" y="70741"/>
                  </a:cubicBezTo>
                  <a:cubicBezTo>
                    <a:pt x="190721" y="77172"/>
                    <a:pt x="203729" y="90034"/>
                    <a:pt x="208607" y="106112"/>
                  </a:cubicBezTo>
                  <a:cubicBezTo>
                    <a:pt x="195193" y="106112"/>
                    <a:pt x="183455" y="106112"/>
                    <a:pt x="173184" y="106112"/>
                  </a:cubicBezTo>
                  <a:lnTo>
                    <a:pt x="161580" y="106112"/>
                  </a:lnTo>
                  <a:lnTo>
                    <a:pt x="161580" y="151166"/>
                  </a:lnTo>
                  <a:lnTo>
                    <a:pt x="177545" y="158028"/>
                  </a:lnTo>
                  <a:cubicBezTo>
                    <a:pt x="183327" y="164029"/>
                    <a:pt x="186904" y="172319"/>
                    <a:pt x="186904" y="181476"/>
                  </a:cubicBezTo>
                  <a:lnTo>
                    <a:pt x="181342" y="195410"/>
                  </a:lnTo>
                  <a:lnTo>
                    <a:pt x="225544" y="229731"/>
                  </a:lnTo>
                  <a:lnTo>
                    <a:pt x="224685" y="225927"/>
                  </a:lnTo>
                  <a:cubicBezTo>
                    <a:pt x="224685" y="204788"/>
                    <a:pt x="239155" y="186902"/>
                    <a:pt x="256840" y="186902"/>
                  </a:cubicBezTo>
                  <a:cubicBezTo>
                    <a:pt x="274526" y="186902"/>
                    <a:pt x="288995" y="204788"/>
                    <a:pt x="288995" y="225927"/>
                  </a:cubicBezTo>
                  <a:cubicBezTo>
                    <a:pt x="288995" y="238935"/>
                    <a:pt x="284172" y="251943"/>
                    <a:pt x="276133" y="258447"/>
                  </a:cubicBezTo>
                  <a:cubicBezTo>
                    <a:pt x="293819" y="264952"/>
                    <a:pt x="306681" y="277960"/>
                    <a:pt x="309896" y="294220"/>
                  </a:cubicBezTo>
                  <a:cubicBezTo>
                    <a:pt x="203784" y="294220"/>
                    <a:pt x="203784" y="294220"/>
                    <a:pt x="203784" y="294220"/>
                  </a:cubicBezTo>
                  <a:cubicBezTo>
                    <a:pt x="208608" y="277960"/>
                    <a:pt x="221470" y="264952"/>
                    <a:pt x="239155" y="258447"/>
                  </a:cubicBezTo>
                  <a:lnTo>
                    <a:pt x="235484" y="253498"/>
                  </a:lnTo>
                  <a:lnTo>
                    <a:pt x="175036" y="206002"/>
                  </a:lnTo>
                  <a:lnTo>
                    <a:pt x="154949" y="214636"/>
                  </a:lnTo>
                  <a:lnTo>
                    <a:pt x="134266" y="205746"/>
                  </a:lnTo>
                  <a:lnTo>
                    <a:pt x="74697" y="253114"/>
                  </a:lnTo>
                  <a:lnTo>
                    <a:pt x="70742" y="258447"/>
                  </a:lnTo>
                  <a:cubicBezTo>
                    <a:pt x="88427" y="264952"/>
                    <a:pt x="101289" y="277960"/>
                    <a:pt x="106112" y="294220"/>
                  </a:cubicBezTo>
                  <a:cubicBezTo>
                    <a:pt x="0" y="294220"/>
                    <a:pt x="0" y="294220"/>
                    <a:pt x="0" y="294220"/>
                  </a:cubicBezTo>
                  <a:cubicBezTo>
                    <a:pt x="3215" y="277960"/>
                    <a:pt x="16077" y="264952"/>
                    <a:pt x="33763" y="258447"/>
                  </a:cubicBezTo>
                  <a:cubicBezTo>
                    <a:pt x="25724" y="251943"/>
                    <a:pt x="20901" y="238935"/>
                    <a:pt x="20901" y="225927"/>
                  </a:cubicBezTo>
                  <a:cubicBezTo>
                    <a:pt x="20901" y="204788"/>
                    <a:pt x="35370" y="186902"/>
                    <a:pt x="53056" y="186902"/>
                  </a:cubicBezTo>
                  <a:cubicBezTo>
                    <a:pt x="70742" y="186902"/>
                    <a:pt x="85211" y="204788"/>
                    <a:pt x="85211" y="225927"/>
                  </a:cubicBezTo>
                  <a:lnTo>
                    <a:pt x="84441" y="229338"/>
                  </a:lnTo>
                  <a:lnTo>
                    <a:pt x="128333" y="194851"/>
                  </a:lnTo>
                  <a:lnTo>
                    <a:pt x="122994" y="181476"/>
                  </a:lnTo>
                  <a:cubicBezTo>
                    <a:pt x="122994" y="172319"/>
                    <a:pt x="126571" y="164029"/>
                    <a:pt x="132354" y="158028"/>
                  </a:cubicBezTo>
                  <a:lnTo>
                    <a:pt x="148316" y="151167"/>
                  </a:lnTo>
                  <a:lnTo>
                    <a:pt x="148316" y="106112"/>
                  </a:lnTo>
                  <a:lnTo>
                    <a:pt x="146564" y="106112"/>
                  </a:lnTo>
                  <a:cubicBezTo>
                    <a:pt x="101289" y="106112"/>
                    <a:pt x="101289" y="106112"/>
                    <a:pt x="101289" y="106112"/>
                  </a:cubicBezTo>
                  <a:cubicBezTo>
                    <a:pt x="106167" y="90034"/>
                    <a:pt x="119176" y="77172"/>
                    <a:pt x="135436" y="70741"/>
                  </a:cubicBezTo>
                  <a:cubicBezTo>
                    <a:pt x="127306" y="64310"/>
                    <a:pt x="122428" y="53056"/>
                    <a:pt x="122428" y="38586"/>
                  </a:cubicBezTo>
                  <a:cubicBezTo>
                    <a:pt x="122428" y="17685"/>
                    <a:pt x="137062" y="0"/>
                    <a:pt x="154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6" name="Group 113"/>
          <p:cNvGrpSpPr/>
          <p:nvPr/>
        </p:nvGrpSpPr>
        <p:grpSpPr>
          <a:xfrm>
            <a:off x="-651296" y="4570650"/>
            <a:ext cx="3460989" cy="1253740"/>
            <a:chOff x="-99841" y="4278639"/>
            <a:chExt cx="3460989" cy="1253738"/>
          </a:xfrm>
        </p:grpSpPr>
        <p:grpSp>
          <p:nvGrpSpPr>
            <p:cNvPr id="30" name="Group 120"/>
            <p:cNvGrpSpPr/>
            <p:nvPr/>
          </p:nvGrpSpPr>
          <p:grpSpPr>
            <a:xfrm flipH="1">
              <a:off x="-5" y="4278639"/>
              <a:ext cx="3361153" cy="1253738"/>
              <a:chOff x="7714759" y="1806707"/>
              <a:chExt cx="3879713" cy="914400"/>
            </a:xfrm>
            <a:solidFill>
              <a:schemeClr val="accent3"/>
            </a:solidFill>
          </p:grpSpPr>
          <p:sp>
            <p:nvSpPr>
              <p:cNvPr id="35" name="Rectangle 126"/>
              <p:cNvSpPr/>
              <p:nvPr/>
            </p:nvSpPr>
            <p:spPr>
              <a:xfrm>
                <a:off x="8170986" y="1806707"/>
                <a:ext cx="3423486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6" name="Oval 127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31" name="Oval 121"/>
            <p:cNvSpPr/>
            <p:nvPr/>
          </p:nvSpPr>
          <p:spPr>
            <a:xfrm>
              <a:off x="2266890" y="445755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Freeform: Shape 122"/>
            <p:cNvSpPr/>
            <p:nvPr/>
          </p:nvSpPr>
          <p:spPr bwMode="auto">
            <a:xfrm>
              <a:off x="2498872" y="4731167"/>
              <a:ext cx="441801" cy="426102"/>
            </a:xfrm>
            <a:custGeom>
              <a:avLst/>
              <a:gdLst>
                <a:gd name="connsiteX0" fmla="*/ 171227 w 237547"/>
                <a:gd name="connsiteY0" fmla="*/ 89231 h 229106"/>
                <a:gd name="connsiteX1" fmla="*/ 155551 w 237547"/>
                <a:gd name="connsiteY1" fmla="*/ 104907 h 229106"/>
                <a:gd name="connsiteX2" fmla="*/ 171227 w 237547"/>
                <a:gd name="connsiteY2" fmla="*/ 120583 h 229106"/>
                <a:gd name="connsiteX3" fmla="*/ 186903 w 237547"/>
                <a:gd name="connsiteY3" fmla="*/ 104907 h 229106"/>
                <a:gd name="connsiteX4" fmla="*/ 171227 w 237547"/>
                <a:gd name="connsiteY4" fmla="*/ 89231 h 229106"/>
                <a:gd name="connsiteX5" fmla="*/ 119980 w 237547"/>
                <a:gd name="connsiteY5" fmla="*/ 89231 h 229106"/>
                <a:gd name="connsiteX6" fmla="*/ 103701 w 237547"/>
                <a:gd name="connsiteY6" fmla="*/ 104907 h 229106"/>
                <a:gd name="connsiteX7" fmla="*/ 119980 w 237547"/>
                <a:gd name="connsiteY7" fmla="*/ 120583 h 229106"/>
                <a:gd name="connsiteX8" fmla="*/ 136259 w 237547"/>
                <a:gd name="connsiteY8" fmla="*/ 104907 h 229106"/>
                <a:gd name="connsiteX9" fmla="*/ 119980 w 237547"/>
                <a:gd name="connsiteY9" fmla="*/ 89231 h 229106"/>
                <a:gd name="connsiteX10" fmla="*/ 65718 w 237547"/>
                <a:gd name="connsiteY10" fmla="*/ 89231 h 229106"/>
                <a:gd name="connsiteX11" fmla="*/ 49439 w 237547"/>
                <a:gd name="connsiteY11" fmla="*/ 104907 h 229106"/>
                <a:gd name="connsiteX12" fmla="*/ 65718 w 237547"/>
                <a:gd name="connsiteY12" fmla="*/ 120583 h 229106"/>
                <a:gd name="connsiteX13" fmla="*/ 81997 w 237547"/>
                <a:gd name="connsiteY13" fmla="*/ 104907 h 229106"/>
                <a:gd name="connsiteX14" fmla="*/ 65718 w 237547"/>
                <a:gd name="connsiteY14" fmla="*/ 89231 h 229106"/>
                <a:gd name="connsiteX15" fmla="*/ 119582 w 237547"/>
                <a:gd name="connsiteY15" fmla="*/ 0 h 229106"/>
                <a:gd name="connsiteX16" fmla="*/ 237547 w 237547"/>
                <a:gd name="connsiteY16" fmla="*/ 102367 h 229106"/>
                <a:gd name="connsiteX17" fmla="*/ 189068 w 237547"/>
                <a:gd name="connsiteY17" fmla="*/ 186860 h 229106"/>
                <a:gd name="connsiteX18" fmla="*/ 206844 w 237547"/>
                <a:gd name="connsiteY18" fmla="*/ 229106 h 229106"/>
                <a:gd name="connsiteX19" fmla="*/ 164829 w 237547"/>
                <a:gd name="connsiteY19" fmla="*/ 198234 h 229106"/>
                <a:gd name="connsiteX20" fmla="*/ 119582 w 237547"/>
                <a:gd name="connsiteY20" fmla="*/ 206358 h 229106"/>
                <a:gd name="connsiteX21" fmla="*/ 0 w 237547"/>
                <a:gd name="connsiteY21" fmla="*/ 102367 h 229106"/>
                <a:gd name="connsiteX22" fmla="*/ 119582 w 237547"/>
                <a:gd name="connsiteY22" fmla="*/ 0 h 22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547" h="229106">
                  <a:moveTo>
                    <a:pt x="171227" y="89231"/>
                  </a:moveTo>
                  <a:cubicBezTo>
                    <a:pt x="162569" y="89231"/>
                    <a:pt x="155551" y="96249"/>
                    <a:pt x="155551" y="104907"/>
                  </a:cubicBezTo>
                  <a:cubicBezTo>
                    <a:pt x="155551" y="113565"/>
                    <a:pt x="162569" y="120583"/>
                    <a:pt x="171227" y="120583"/>
                  </a:cubicBezTo>
                  <a:cubicBezTo>
                    <a:pt x="179885" y="120583"/>
                    <a:pt x="186903" y="113565"/>
                    <a:pt x="186903" y="104907"/>
                  </a:cubicBezTo>
                  <a:cubicBezTo>
                    <a:pt x="186903" y="96249"/>
                    <a:pt x="179885" y="89231"/>
                    <a:pt x="171227" y="89231"/>
                  </a:cubicBezTo>
                  <a:close/>
                  <a:moveTo>
                    <a:pt x="119980" y="89231"/>
                  </a:moveTo>
                  <a:cubicBezTo>
                    <a:pt x="110989" y="89231"/>
                    <a:pt x="103701" y="96249"/>
                    <a:pt x="103701" y="104907"/>
                  </a:cubicBezTo>
                  <a:cubicBezTo>
                    <a:pt x="103701" y="113565"/>
                    <a:pt x="110989" y="120583"/>
                    <a:pt x="119980" y="120583"/>
                  </a:cubicBezTo>
                  <a:cubicBezTo>
                    <a:pt x="128971" y="120583"/>
                    <a:pt x="136259" y="113565"/>
                    <a:pt x="136259" y="104907"/>
                  </a:cubicBezTo>
                  <a:cubicBezTo>
                    <a:pt x="136259" y="96249"/>
                    <a:pt x="128971" y="89231"/>
                    <a:pt x="119980" y="89231"/>
                  </a:cubicBezTo>
                  <a:close/>
                  <a:moveTo>
                    <a:pt x="65718" y="89231"/>
                  </a:moveTo>
                  <a:cubicBezTo>
                    <a:pt x="56727" y="89231"/>
                    <a:pt x="49439" y="96249"/>
                    <a:pt x="49439" y="104907"/>
                  </a:cubicBezTo>
                  <a:cubicBezTo>
                    <a:pt x="49439" y="113565"/>
                    <a:pt x="56727" y="120583"/>
                    <a:pt x="65718" y="120583"/>
                  </a:cubicBezTo>
                  <a:cubicBezTo>
                    <a:pt x="74709" y="120583"/>
                    <a:pt x="81997" y="113565"/>
                    <a:pt x="81997" y="104907"/>
                  </a:cubicBezTo>
                  <a:cubicBezTo>
                    <a:pt x="81997" y="96249"/>
                    <a:pt x="74709" y="89231"/>
                    <a:pt x="65718" y="89231"/>
                  </a:cubicBezTo>
                  <a:close/>
                  <a:moveTo>
                    <a:pt x="119582" y="0"/>
                  </a:moveTo>
                  <a:cubicBezTo>
                    <a:pt x="184220" y="0"/>
                    <a:pt x="237547" y="45496"/>
                    <a:pt x="237547" y="102367"/>
                  </a:cubicBezTo>
                  <a:cubicBezTo>
                    <a:pt x="237547" y="136489"/>
                    <a:pt x="218156" y="167361"/>
                    <a:pt x="189068" y="186860"/>
                  </a:cubicBezTo>
                  <a:cubicBezTo>
                    <a:pt x="206844" y="229106"/>
                    <a:pt x="206844" y="229106"/>
                    <a:pt x="206844" y="229106"/>
                  </a:cubicBezTo>
                  <a:cubicBezTo>
                    <a:pt x="164829" y="198234"/>
                    <a:pt x="164829" y="198234"/>
                    <a:pt x="164829" y="198234"/>
                  </a:cubicBezTo>
                  <a:cubicBezTo>
                    <a:pt x="150285" y="203108"/>
                    <a:pt x="135741" y="206358"/>
                    <a:pt x="119582" y="206358"/>
                  </a:cubicBezTo>
                  <a:cubicBezTo>
                    <a:pt x="53327" y="206358"/>
                    <a:pt x="0" y="159237"/>
                    <a:pt x="0" y="102367"/>
                  </a:cubicBezTo>
                  <a:cubicBezTo>
                    <a:pt x="0" y="45496"/>
                    <a:pt x="53327" y="0"/>
                    <a:pt x="119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3" name="TextBox 124"/>
            <p:cNvSpPr txBox="1"/>
            <p:nvPr/>
          </p:nvSpPr>
          <p:spPr>
            <a:xfrm>
              <a:off x="0" y="4475075"/>
              <a:ext cx="2219271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>
              <a:defPPr>
                <a:defRPr lang="en-US"/>
              </a:defPPr>
              <a:lvl1pPr algn="r"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ym typeface="FZHei-B01S" panose="02010601030101010101" pitchFamily="2" charset="-122"/>
                </a:rPr>
                <a:t>412</a:t>
              </a:r>
              <a:r>
                <a:rPr lang="zh-CN" altLang="en-US" dirty="0">
                  <a:sym typeface="FZHei-B01S" panose="02010601030101010101" pitchFamily="2" charset="-122"/>
                </a:rPr>
                <a:t>家</a:t>
              </a:r>
              <a:endParaRPr lang="en-US" dirty="0">
                <a:sym typeface="FZHei-B01S" panose="02010601030101010101" pitchFamily="2" charset="-122"/>
              </a:endParaRPr>
            </a:p>
          </p:txBody>
        </p:sp>
        <p:sp>
          <p:nvSpPr>
            <p:cNvPr id="34" name="TextBox 125"/>
            <p:cNvSpPr txBox="1"/>
            <p:nvPr/>
          </p:nvSpPr>
          <p:spPr>
            <a:xfrm>
              <a:off x="-99841" y="4900384"/>
              <a:ext cx="2219270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高校</a:t>
              </a:r>
            </a:p>
          </p:txBody>
        </p:sp>
      </p:grpSp>
      <p:grpSp>
        <p:nvGrpSpPr>
          <p:cNvPr id="7" name="Group 119"/>
          <p:cNvGrpSpPr/>
          <p:nvPr/>
        </p:nvGrpSpPr>
        <p:grpSpPr>
          <a:xfrm>
            <a:off x="9149498" y="2934000"/>
            <a:ext cx="3393560" cy="1253740"/>
            <a:chOff x="8829063" y="2223019"/>
            <a:chExt cx="3393560" cy="1253738"/>
          </a:xfrm>
        </p:grpSpPr>
        <p:grpSp>
          <p:nvGrpSpPr>
            <p:cNvPr id="19" name="Group 129"/>
            <p:cNvGrpSpPr/>
            <p:nvPr/>
          </p:nvGrpSpPr>
          <p:grpSpPr>
            <a:xfrm>
              <a:off x="8829063" y="2223019"/>
              <a:ext cx="3361153" cy="1253738"/>
              <a:chOff x="7714759" y="1806707"/>
              <a:chExt cx="3879714" cy="914400"/>
            </a:xfrm>
            <a:solidFill>
              <a:schemeClr val="accent2"/>
            </a:solidFill>
          </p:grpSpPr>
          <p:sp>
            <p:nvSpPr>
              <p:cNvPr id="28" name="Rectangle 139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20" name="Oval 130"/>
            <p:cNvSpPr/>
            <p:nvPr/>
          </p:nvSpPr>
          <p:spPr>
            <a:xfrm flipH="1">
              <a:off x="9010707" y="240193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1" name="Group 131"/>
            <p:cNvGrpSpPr/>
            <p:nvPr/>
          </p:nvGrpSpPr>
          <p:grpSpPr>
            <a:xfrm>
              <a:off x="9231317" y="2598568"/>
              <a:ext cx="473180" cy="498380"/>
              <a:chOff x="6828400" y="3782413"/>
              <a:chExt cx="203784" cy="214637"/>
            </a:xfrm>
            <a:solidFill>
              <a:schemeClr val="accent2"/>
            </a:solidFill>
          </p:grpSpPr>
          <p:sp>
            <p:nvSpPr>
              <p:cNvPr id="24" name="Freeform: Shape 135"/>
              <p:cNvSpPr/>
              <p:nvPr/>
            </p:nvSpPr>
            <p:spPr bwMode="auto">
              <a:xfrm>
                <a:off x="6828400" y="38728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5" name="Rectangle 136"/>
              <p:cNvSpPr/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6" name="Freeform: Shape 137"/>
              <p:cNvSpPr/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7" name="Freeform: Shape 138"/>
              <p:cNvSpPr/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22" name="TextBox 133"/>
            <p:cNvSpPr txBox="1"/>
            <p:nvPr/>
          </p:nvSpPr>
          <p:spPr>
            <a:xfrm flipH="1">
              <a:off x="9979433" y="2416579"/>
              <a:ext cx="2231102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715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家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TextBox 134"/>
            <p:cNvSpPr txBox="1"/>
            <p:nvPr/>
          </p:nvSpPr>
          <p:spPr>
            <a:xfrm flipH="1">
              <a:off x="9991520" y="2865548"/>
              <a:ext cx="2231103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ym typeface="FZHei-B01S" panose="02010601030101010101" pitchFamily="2" charset="-122"/>
                </a:rPr>
                <a:t>院外科研</a:t>
              </a:r>
            </a:p>
          </p:txBody>
        </p:sp>
      </p:grpSp>
      <p:grpSp>
        <p:nvGrpSpPr>
          <p:cNvPr id="8" name="Group 123"/>
          <p:cNvGrpSpPr/>
          <p:nvPr/>
        </p:nvGrpSpPr>
        <p:grpSpPr>
          <a:xfrm>
            <a:off x="9135211" y="4583346"/>
            <a:ext cx="3386553" cy="1253740"/>
            <a:chOff x="8829063" y="4278639"/>
            <a:chExt cx="3386553" cy="1253738"/>
          </a:xfrm>
        </p:grpSpPr>
        <p:grpSp>
          <p:nvGrpSpPr>
            <p:cNvPr id="9" name="Group 142"/>
            <p:cNvGrpSpPr/>
            <p:nvPr/>
          </p:nvGrpSpPr>
          <p:grpSpPr>
            <a:xfrm>
              <a:off x="8829063" y="4278639"/>
              <a:ext cx="3361153" cy="1253738"/>
              <a:chOff x="7714759" y="1806707"/>
              <a:chExt cx="3879714" cy="914400"/>
            </a:xfrm>
            <a:solidFill>
              <a:schemeClr val="accent4"/>
            </a:solidFill>
          </p:grpSpPr>
          <p:sp>
            <p:nvSpPr>
              <p:cNvPr id="17" name="Rectangle 151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8" name="Oval 152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0" name="Oval 143"/>
            <p:cNvSpPr/>
            <p:nvPr/>
          </p:nvSpPr>
          <p:spPr>
            <a:xfrm flipH="1">
              <a:off x="9010707" y="445755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1" name="Group 144"/>
            <p:cNvGrpSpPr/>
            <p:nvPr/>
          </p:nvGrpSpPr>
          <p:grpSpPr>
            <a:xfrm>
              <a:off x="9244474" y="4731148"/>
              <a:ext cx="446867" cy="372827"/>
              <a:chOff x="5685281" y="3237382"/>
              <a:chExt cx="203784" cy="170020"/>
            </a:xfrm>
            <a:solidFill>
              <a:schemeClr val="accent4"/>
            </a:solidFill>
          </p:grpSpPr>
          <p:sp>
            <p:nvSpPr>
              <p:cNvPr id="14" name="Freeform: Shape 148"/>
              <p:cNvSpPr/>
              <p:nvPr/>
            </p:nvSpPr>
            <p:spPr bwMode="auto">
              <a:xfrm>
                <a:off x="5685281" y="3355552"/>
                <a:ext cx="203784" cy="51850"/>
              </a:xfrm>
              <a:custGeom>
                <a:avLst/>
                <a:gdLst>
                  <a:gd name="T0" fmla="*/ 110 w 169"/>
                  <a:gd name="T1" fmla="*/ 23 h 43"/>
                  <a:gd name="T2" fmla="*/ 59 w 169"/>
                  <a:gd name="T3" fmla="*/ 23 h 43"/>
                  <a:gd name="T4" fmla="*/ 59 w 169"/>
                  <a:gd name="T5" fmla="*/ 0 h 43"/>
                  <a:gd name="T6" fmla="*/ 0 w 169"/>
                  <a:gd name="T7" fmla="*/ 0 h 43"/>
                  <a:gd name="T8" fmla="*/ 0 w 169"/>
                  <a:gd name="T9" fmla="*/ 43 h 43"/>
                  <a:gd name="T10" fmla="*/ 169 w 169"/>
                  <a:gd name="T11" fmla="*/ 43 h 43"/>
                  <a:gd name="T12" fmla="*/ 169 w 169"/>
                  <a:gd name="T13" fmla="*/ 0 h 43"/>
                  <a:gd name="T14" fmla="*/ 110 w 169"/>
                  <a:gd name="T15" fmla="*/ 0 h 43"/>
                  <a:gd name="T16" fmla="*/ 110 w 169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43">
                    <a:moveTo>
                      <a:pt x="110" y="23"/>
                    </a:moveTo>
                    <a:lnTo>
                      <a:pt x="59" y="23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69" y="43"/>
                    </a:lnTo>
                    <a:lnTo>
                      <a:pt x="169" y="0"/>
                    </a:lnTo>
                    <a:lnTo>
                      <a:pt x="110" y="0"/>
                    </a:lnTo>
                    <a:lnTo>
                      <a:pt x="1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5" name="Rectangle 149"/>
              <p:cNvSpPr/>
              <p:nvPr/>
            </p:nvSpPr>
            <p:spPr bwMode="auto">
              <a:xfrm>
                <a:off x="5768482" y="3355552"/>
                <a:ext cx="38586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6" name="Freeform: Shape 150"/>
              <p:cNvSpPr/>
              <p:nvPr/>
            </p:nvSpPr>
            <p:spPr bwMode="auto">
              <a:xfrm>
                <a:off x="5685281" y="3237382"/>
                <a:ext cx="203784" cy="106112"/>
              </a:xfrm>
              <a:custGeom>
                <a:avLst/>
                <a:gdLst>
                  <a:gd name="T0" fmla="*/ 126 w 169"/>
                  <a:gd name="T1" fmla="*/ 0 h 88"/>
                  <a:gd name="T2" fmla="*/ 85 w 169"/>
                  <a:gd name="T3" fmla="*/ 0 h 88"/>
                  <a:gd name="T4" fmla="*/ 85 w 169"/>
                  <a:gd name="T5" fmla="*/ 15 h 88"/>
                  <a:gd name="T6" fmla="*/ 112 w 169"/>
                  <a:gd name="T7" fmla="*/ 15 h 88"/>
                  <a:gd name="T8" fmla="*/ 112 w 169"/>
                  <a:gd name="T9" fmla="*/ 32 h 88"/>
                  <a:gd name="T10" fmla="*/ 85 w 169"/>
                  <a:gd name="T11" fmla="*/ 32 h 88"/>
                  <a:gd name="T12" fmla="*/ 85 w 169"/>
                  <a:gd name="T13" fmla="*/ 88 h 88"/>
                  <a:gd name="T14" fmla="*/ 110 w 169"/>
                  <a:gd name="T15" fmla="*/ 88 h 88"/>
                  <a:gd name="T16" fmla="*/ 169 w 169"/>
                  <a:gd name="T17" fmla="*/ 88 h 88"/>
                  <a:gd name="T18" fmla="*/ 169 w 169"/>
                  <a:gd name="T19" fmla="*/ 32 h 88"/>
                  <a:gd name="T20" fmla="*/ 126 w 169"/>
                  <a:gd name="T21" fmla="*/ 32 h 88"/>
                  <a:gd name="T22" fmla="*/ 126 w 169"/>
                  <a:gd name="T23" fmla="*/ 0 h 88"/>
                  <a:gd name="T24" fmla="*/ 85 w 169"/>
                  <a:gd name="T25" fmla="*/ 0 h 88"/>
                  <a:gd name="T26" fmla="*/ 43 w 169"/>
                  <a:gd name="T27" fmla="*/ 0 h 88"/>
                  <a:gd name="T28" fmla="*/ 43 w 169"/>
                  <a:gd name="T29" fmla="*/ 32 h 88"/>
                  <a:gd name="T30" fmla="*/ 0 w 169"/>
                  <a:gd name="T31" fmla="*/ 32 h 88"/>
                  <a:gd name="T32" fmla="*/ 0 w 169"/>
                  <a:gd name="T33" fmla="*/ 88 h 88"/>
                  <a:gd name="T34" fmla="*/ 59 w 169"/>
                  <a:gd name="T35" fmla="*/ 88 h 88"/>
                  <a:gd name="T36" fmla="*/ 85 w 169"/>
                  <a:gd name="T37" fmla="*/ 88 h 88"/>
                  <a:gd name="T38" fmla="*/ 85 w 169"/>
                  <a:gd name="T39" fmla="*/ 32 h 88"/>
                  <a:gd name="T40" fmla="*/ 58 w 169"/>
                  <a:gd name="T41" fmla="*/ 32 h 88"/>
                  <a:gd name="T42" fmla="*/ 58 w 169"/>
                  <a:gd name="T43" fmla="*/ 32 h 88"/>
                  <a:gd name="T44" fmla="*/ 58 w 169"/>
                  <a:gd name="T45" fmla="*/ 15 h 88"/>
                  <a:gd name="T46" fmla="*/ 85 w 169"/>
                  <a:gd name="T47" fmla="*/ 15 h 88"/>
                  <a:gd name="T48" fmla="*/ 85 w 169"/>
                  <a:gd name="T4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88">
                    <a:moveTo>
                      <a:pt x="126" y="0"/>
                    </a:moveTo>
                    <a:lnTo>
                      <a:pt x="85" y="0"/>
                    </a:lnTo>
                    <a:lnTo>
                      <a:pt x="85" y="15"/>
                    </a:lnTo>
                    <a:lnTo>
                      <a:pt x="112" y="15"/>
                    </a:lnTo>
                    <a:lnTo>
                      <a:pt x="112" y="32"/>
                    </a:lnTo>
                    <a:lnTo>
                      <a:pt x="85" y="32"/>
                    </a:lnTo>
                    <a:lnTo>
                      <a:pt x="85" y="88"/>
                    </a:lnTo>
                    <a:lnTo>
                      <a:pt x="110" y="88"/>
                    </a:lnTo>
                    <a:lnTo>
                      <a:pt x="169" y="88"/>
                    </a:lnTo>
                    <a:lnTo>
                      <a:pt x="169" y="32"/>
                    </a:lnTo>
                    <a:lnTo>
                      <a:pt x="126" y="32"/>
                    </a:lnTo>
                    <a:lnTo>
                      <a:pt x="126" y="0"/>
                    </a:lnTo>
                    <a:close/>
                    <a:moveTo>
                      <a:pt x="85" y="0"/>
                    </a:moveTo>
                    <a:lnTo>
                      <a:pt x="43" y="0"/>
                    </a:lnTo>
                    <a:lnTo>
                      <a:pt x="43" y="32"/>
                    </a:lnTo>
                    <a:lnTo>
                      <a:pt x="0" y="32"/>
                    </a:lnTo>
                    <a:lnTo>
                      <a:pt x="0" y="88"/>
                    </a:lnTo>
                    <a:lnTo>
                      <a:pt x="59" y="88"/>
                    </a:lnTo>
                    <a:lnTo>
                      <a:pt x="85" y="88"/>
                    </a:lnTo>
                    <a:lnTo>
                      <a:pt x="85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15"/>
                    </a:lnTo>
                    <a:lnTo>
                      <a:pt x="85" y="15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2" name="TextBox 146"/>
            <p:cNvSpPr txBox="1"/>
            <p:nvPr/>
          </p:nvSpPr>
          <p:spPr>
            <a:xfrm flipH="1">
              <a:off x="9966120" y="4475075"/>
              <a:ext cx="2224096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>
              <a:defPPr>
                <a:defRPr lang="en-US"/>
              </a:defPPr>
              <a:lvl1pPr algn="r"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dirty="0">
                  <a:sym typeface="FZHei-B01S" panose="02010601030101010101" pitchFamily="2" charset="-122"/>
                </a:rPr>
                <a:t>127</a:t>
              </a:r>
              <a:r>
                <a:rPr lang="zh-CN" altLang="en-US" dirty="0">
                  <a:sym typeface="FZHei-B01S" panose="02010601030101010101" pitchFamily="2" charset="-122"/>
                </a:rPr>
                <a:t>家</a:t>
              </a:r>
              <a:endParaRPr lang="en-US" dirty="0">
                <a:sym typeface="FZHei-B01S" panose="02010601030101010101" pitchFamily="2" charset="-122"/>
              </a:endParaRPr>
            </a:p>
          </p:txBody>
        </p:sp>
        <p:sp>
          <p:nvSpPr>
            <p:cNvPr id="13" name="TextBox 147"/>
            <p:cNvSpPr txBox="1"/>
            <p:nvPr/>
          </p:nvSpPr>
          <p:spPr>
            <a:xfrm flipH="1">
              <a:off x="9991520" y="4875411"/>
              <a:ext cx="2224096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医院</a:t>
              </a:r>
            </a:p>
          </p:txBody>
        </p:sp>
      </p:grpSp>
      <p:pic>
        <p:nvPicPr>
          <p:cNvPr id="152" name="Picture 4" descr="C:\Users\Administrator\Desktop\t01cd58f82d3368afcd.we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95" y="3537698"/>
            <a:ext cx="717363" cy="6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5" descr="C:\Users\Administrator\Desktop\t019143149d70a732f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59" y="3166440"/>
            <a:ext cx="631536" cy="6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9" descr="C:\Users\Administrator\Desktop\t01fc5487a5b93beef6.we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67" y="2451125"/>
            <a:ext cx="614689" cy="5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91" y="2478799"/>
            <a:ext cx="513224" cy="7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27" y="2071820"/>
            <a:ext cx="673100" cy="64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2" descr="C:\Users\Administrator\Desktop\t01cb3bfd976e0cd3ba.web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300" y="2284421"/>
            <a:ext cx="557931" cy="5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932" y="2598680"/>
            <a:ext cx="709573" cy="65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3" descr="C:\Users\Administrator\Desktop\t01779f78cc03b3bb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67" y="4289422"/>
            <a:ext cx="665343" cy="6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5" descr="https://p.ssl.qhimg.com/dr/389_392_/t01b23003fa61914ed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96" y="4665778"/>
            <a:ext cx="588001" cy="5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7" descr="https://p.ssl.qhimg.com/dr/1901_1901_/t01ba1df9f1954294f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84" y="5092632"/>
            <a:ext cx="619231" cy="61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4" descr="https://p.ssl.qhimg.com/dr/268_268_/t0118f6c50909d3a83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98" y="5354388"/>
            <a:ext cx="552692" cy="5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76" y="4490887"/>
            <a:ext cx="1657349" cy="56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21" descr="C:\Users\Administrator\Desktop\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54" y="5999616"/>
            <a:ext cx="3012845" cy="3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60" y="5210455"/>
            <a:ext cx="2109599" cy="60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Text Box 7"/>
          <p:cNvSpPr txBox="1">
            <a:spLocks noChangeArrowheads="1"/>
          </p:cNvSpPr>
          <p:nvPr/>
        </p:nvSpPr>
        <p:spPr bwMode="gray">
          <a:xfrm>
            <a:off x="1207189" y="1164902"/>
            <a:ext cx="9812992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日，中科院内外科研教育及产业机构共有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1357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通过平台采购。</a:t>
            </a:r>
          </a:p>
        </p:txBody>
      </p:sp>
      <p:sp>
        <p:nvSpPr>
          <p:cNvPr id="144" name="菱形 143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5" name="菱形 144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46" name="文本框 55"/>
          <p:cNvSpPr txBox="1"/>
          <p:nvPr/>
        </p:nvSpPr>
        <p:spPr>
          <a:xfrm>
            <a:off x="1467648" y="40407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商城介绍</a:t>
            </a:r>
          </a:p>
        </p:txBody>
      </p:sp>
      <p:pic>
        <p:nvPicPr>
          <p:cNvPr id="149" name="图片 148" descr="喀斯玛LOGO-定-2016.5.25 [转换]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184577" y="6595319"/>
            <a:ext cx="896337" cy="165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12790" y="2184400"/>
            <a:ext cx="5015230" cy="61404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      </a:t>
            </a:r>
            <a:r>
              <a:rPr lang="zh-CN" altLang="en-US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线下发货单录入</a:t>
            </a:r>
          </a:p>
        </p:txBody>
      </p:sp>
      <p:sp>
        <p:nvSpPr>
          <p:cNvPr id="4" name="矩形 3"/>
          <p:cNvSpPr/>
          <p:nvPr/>
        </p:nvSpPr>
        <p:spPr>
          <a:xfrm>
            <a:off x="5812790" y="335534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        </a:t>
            </a:r>
            <a:r>
              <a:rPr lang="zh-CN" altLang="en-US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审批操作</a:t>
            </a: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lang="zh-CN" altLang="zh-CN" sz="2800" b="1" kern="100" dirty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2790" y="445516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3        </a:t>
            </a:r>
            <a:r>
              <a:rPr lang="zh-CN" altLang="en-US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报账操作</a:t>
            </a: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</a:t>
            </a:r>
            <a:endParaRPr lang="zh-CN" altLang="en-US" sz="2800" b="1" kern="100" dirty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1" name="图片 10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06170" y="1955165"/>
            <a:ext cx="3383280" cy="3383280"/>
            <a:chOff x="1742" y="3607"/>
            <a:chExt cx="5328" cy="5328"/>
          </a:xfrm>
        </p:grpSpPr>
        <p:sp>
          <p:nvSpPr>
            <p:cNvPr id="7" name="椭圆 6"/>
            <p:cNvSpPr/>
            <p:nvPr/>
          </p:nvSpPr>
          <p:spPr>
            <a:xfrm>
              <a:off x="1742" y="3607"/>
              <a:ext cx="5328" cy="5328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035" y="4244"/>
              <a:ext cx="2642" cy="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auto">
                <a:lnSpc>
                  <a:spcPct val="120000"/>
                </a:lnSpc>
              </a:pPr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036" y="6630"/>
              <a:ext cx="264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</a:t>
              </a:r>
              <a:endParaRPr lang="zh-CN" altLang="en-US" sz="5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52" y="5957"/>
              <a:ext cx="40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—— OFFLINE——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7475" y="147955"/>
            <a:ext cx="6688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线下发货单录入（采购人）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430" y="1067435"/>
            <a:ext cx="10450195" cy="52082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rcRect t="1026" r="1231"/>
          <a:stretch>
            <a:fillRect/>
          </a:stretch>
        </p:blipFill>
        <p:spPr>
          <a:xfrm>
            <a:off x="271145" y="4933315"/>
            <a:ext cx="2446020" cy="1470660"/>
          </a:xfrm>
          <a:prstGeom prst="rect">
            <a:avLst/>
          </a:prstGeom>
        </p:spPr>
      </p:pic>
      <p:sp>
        <p:nvSpPr>
          <p:cNvPr id="17" name="文本框 12"/>
          <p:cNvSpPr txBox="1"/>
          <p:nvPr/>
        </p:nvSpPr>
        <p:spPr>
          <a:xfrm>
            <a:off x="57785" y="1431925"/>
            <a:ext cx="4305300" cy="57912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进入用户中心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线下采购管理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线下发货单管理</a:t>
            </a:r>
          </a:p>
        </p:txBody>
      </p:sp>
      <p:sp>
        <p:nvSpPr>
          <p:cNvPr id="18" name="文本框 12"/>
          <p:cNvSpPr txBox="1"/>
          <p:nvPr/>
        </p:nvSpPr>
        <p:spPr>
          <a:xfrm>
            <a:off x="5594985" y="2132965"/>
            <a:ext cx="4959985" cy="41211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步：填写线下采购信息，注意一定要选商品分类</a:t>
            </a:r>
          </a:p>
        </p:txBody>
      </p:sp>
      <p:sp>
        <p:nvSpPr>
          <p:cNvPr id="19" name="文本框 12"/>
          <p:cNvSpPr txBox="1"/>
          <p:nvPr/>
        </p:nvSpPr>
        <p:spPr>
          <a:xfrm>
            <a:off x="9718675" y="5787390"/>
            <a:ext cx="2266950" cy="41211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3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步：保存商品信息，</a:t>
            </a:r>
          </a:p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可添加多种商品</a:t>
            </a:r>
          </a:p>
        </p:txBody>
      </p:sp>
      <p:sp>
        <p:nvSpPr>
          <p:cNvPr id="20" name="文本框 12"/>
          <p:cNvSpPr txBox="1"/>
          <p:nvPr/>
        </p:nvSpPr>
        <p:spPr>
          <a:xfrm>
            <a:off x="6123305" y="6275705"/>
            <a:ext cx="2475865" cy="41211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4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步：保存线下发货单</a:t>
            </a:r>
          </a:p>
        </p:txBody>
      </p:sp>
      <p:sp>
        <p:nvSpPr>
          <p:cNvPr id="21" name="文本框 12"/>
          <p:cNvSpPr txBox="1"/>
          <p:nvPr/>
        </p:nvSpPr>
        <p:spPr>
          <a:xfrm>
            <a:off x="27305" y="6419215"/>
            <a:ext cx="3907790" cy="41211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5</a:t>
            </a:r>
            <a:r>
              <a:rPr lang="zh-CN" altLang="en-US" sz="1600" b="1" kern="10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Times New Roman" panose="02020603050405020304"/>
              </a:rPr>
              <a:t>步：点击送审发货单，进入送审页面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7475" y="147955"/>
            <a:ext cx="6688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线下发货单录入（采购人）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15" y="983615"/>
            <a:ext cx="11867515" cy="4386580"/>
          </a:xfrm>
          <a:prstGeom prst="rect">
            <a:avLst/>
          </a:prstGeom>
        </p:spPr>
      </p:pic>
      <p:sp>
        <p:nvSpPr>
          <p:cNvPr id="21" name="文本框 12"/>
          <p:cNvSpPr txBox="1"/>
          <p:nvPr/>
        </p:nvSpPr>
        <p:spPr>
          <a:xfrm>
            <a:off x="7418705" y="2717165"/>
            <a:ext cx="3314065" cy="38163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6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步：选择课题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/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经费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/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项目号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872480" y="4157345"/>
            <a:ext cx="1774825" cy="38163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7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步：点击送审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3640" y="4645660"/>
            <a:ext cx="3533140" cy="1571625"/>
          </a:xfrm>
          <a:prstGeom prst="rect">
            <a:avLst/>
          </a:prstGeom>
        </p:spPr>
      </p:pic>
      <p:sp>
        <p:nvSpPr>
          <p:cNvPr id="7" name="文本框 12"/>
          <p:cNvSpPr txBox="1"/>
          <p:nvPr/>
        </p:nvSpPr>
        <p:spPr>
          <a:xfrm>
            <a:off x="4963160" y="6250305"/>
            <a:ext cx="3589020" cy="38163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8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步：弹出信息操作成功，点击确定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12790" y="2185216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       </a:t>
            </a:r>
            <a:r>
              <a:rPr lang="zh-CN" altLang="en-US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线下发货单录入</a:t>
            </a:r>
          </a:p>
        </p:txBody>
      </p:sp>
      <p:sp>
        <p:nvSpPr>
          <p:cNvPr id="4" name="矩形 3"/>
          <p:cNvSpPr/>
          <p:nvPr/>
        </p:nvSpPr>
        <p:spPr>
          <a:xfrm>
            <a:off x="5812790" y="3324860"/>
            <a:ext cx="5015230" cy="61404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      </a:t>
            </a:r>
            <a:r>
              <a:rPr lang="zh-CN" altLang="en-US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审批操作</a:t>
            </a: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lang="zh-CN" altLang="zh-CN" sz="2800" b="1" kern="100" dirty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2790" y="4618834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3        </a:t>
            </a:r>
            <a:r>
              <a:rPr lang="zh-CN" altLang="en-US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报账操作</a:t>
            </a: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</a:t>
            </a:r>
            <a:endParaRPr lang="zh-CN" altLang="en-US" sz="2800" b="1" kern="100" dirty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1" name="图片 10" descr="喀斯玛LOGO-定-2016.5.25 [转换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76960" y="1831975"/>
            <a:ext cx="3383280" cy="3383280"/>
            <a:chOff x="1742" y="3607"/>
            <a:chExt cx="5328" cy="5328"/>
          </a:xfrm>
        </p:grpSpPr>
        <p:sp>
          <p:nvSpPr>
            <p:cNvPr id="3" name="椭圆 2"/>
            <p:cNvSpPr/>
            <p:nvPr/>
          </p:nvSpPr>
          <p:spPr>
            <a:xfrm>
              <a:off x="1742" y="3607"/>
              <a:ext cx="5328" cy="5328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5" y="4244"/>
              <a:ext cx="2642" cy="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auto">
                <a:lnSpc>
                  <a:spcPct val="120000"/>
                </a:lnSpc>
              </a:pPr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6" y="6630"/>
              <a:ext cx="264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</a:t>
              </a:r>
              <a:endParaRPr lang="zh-CN" altLang="en-US" sz="5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52" y="5957"/>
              <a:ext cx="40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—— OFFLINE——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 b="38678"/>
          <a:stretch>
            <a:fillRect/>
          </a:stretch>
        </p:blipFill>
        <p:spPr>
          <a:xfrm>
            <a:off x="250190" y="2078355"/>
            <a:ext cx="1677035" cy="3882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55" y="1203960"/>
            <a:ext cx="11606530" cy="798195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1927225" y="2053381"/>
            <a:ext cx="5514340" cy="41846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等待商城线上缺货确认</a:t>
            </a:r>
          </a:p>
        </p:txBody>
      </p:sp>
      <p:sp>
        <p:nvSpPr>
          <p:cNvPr id="23" name="文本框 12"/>
          <p:cNvSpPr txBox="1"/>
          <p:nvPr/>
        </p:nvSpPr>
        <p:spPr>
          <a:xfrm>
            <a:off x="8527415" y="6083646"/>
            <a:ext cx="3328670" cy="40957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步：等待相关职能部门审核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475" y="147955"/>
            <a:ext cx="6688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审核线下采购</a:t>
            </a:r>
          </a:p>
        </p:txBody>
      </p:sp>
      <p:sp>
        <p:nvSpPr>
          <p:cNvPr id="8" name="矩形 7"/>
          <p:cNvSpPr/>
          <p:nvPr/>
        </p:nvSpPr>
        <p:spPr>
          <a:xfrm>
            <a:off x="7900035" y="4436745"/>
            <a:ext cx="350520" cy="21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A9A34DA-611E-4B66-BF92-22D9D5508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175" y="2513236"/>
            <a:ext cx="8558002" cy="21871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60DFC85-164A-4110-AC95-E0DE1B5BA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395" y="4751416"/>
            <a:ext cx="7841660" cy="1204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475" y="147955"/>
            <a:ext cx="6688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审核线下采购（审批人）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7304694" y="3701101"/>
            <a:ext cx="4168140" cy="41846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3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步：查看审批日志，审批通过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/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审批拒绝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E208420-4A8D-486A-9CBD-2F791AB1F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43" y="749935"/>
            <a:ext cx="9403895" cy="28861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AA8BFBB-9B5A-4E92-A83B-A2A49E0F3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962" y="4017818"/>
            <a:ext cx="9056023" cy="2840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812790" y="2185216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       </a:t>
            </a:r>
            <a:r>
              <a:rPr lang="zh-CN" altLang="en-US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线下发货单录入</a:t>
            </a:r>
          </a:p>
        </p:txBody>
      </p:sp>
      <p:sp>
        <p:nvSpPr>
          <p:cNvPr id="4" name="矩形 3"/>
          <p:cNvSpPr/>
          <p:nvPr/>
        </p:nvSpPr>
        <p:spPr>
          <a:xfrm>
            <a:off x="5812790" y="3324860"/>
            <a:ext cx="5015230" cy="55245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       </a:t>
            </a:r>
            <a:r>
              <a:rPr lang="zh-CN" altLang="en-US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审批操作</a:t>
            </a: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5812790" y="4456833"/>
            <a:ext cx="5015230" cy="61404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3      </a:t>
            </a:r>
            <a:r>
              <a:rPr lang="zh-CN" altLang="en-US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报账操作</a:t>
            </a:r>
            <a:r>
              <a:rPr lang="en-US" altLang="zh-CN" sz="3200" b="1" kern="1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800" b="1" kern="100" dirty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lang="zh-CN" altLang="en-US" sz="2800" b="1" kern="100" dirty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1" name="图片 10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06170" y="1955165"/>
            <a:ext cx="3383280" cy="3383280"/>
            <a:chOff x="1742" y="3607"/>
            <a:chExt cx="5328" cy="5328"/>
          </a:xfrm>
        </p:grpSpPr>
        <p:sp>
          <p:nvSpPr>
            <p:cNvPr id="7" name="椭圆 6"/>
            <p:cNvSpPr/>
            <p:nvPr/>
          </p:nvSpPr>
          <p:spPr>
            <a:xfrm>
              <a:off x="1742" y="3607"/>
              <a:ext cx="5328" cy="5328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035" y="4244"/>
              <a:ext cx="2642" cy="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fontAlgn="auto">
                <a:lnSpc>
                  <a:spcPct val="120000"/>
                </a:lnSpc>
              </a:pPr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036" y="6630"/>
              <a:ext cx="264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5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</a:t>
              </a:r>
              <a:endParaRPr lang="zh-CN" altLang="en-US" sz="5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52" y="5957"/>
              <a:ext cx="40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—— OFFLINE——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860" y="914400"/>
            <a:ext cx="10753725" cy="23787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7825" y="3456940"/>
            <a:ext cx="8865870" cy="3199765"/>
          </a:xfrm>
          <a:prstGeom prst="rect">
            <a:avLst/>
          </a:prstGeom>
        </p:spPr>
      </p:pic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-20320" y="749935"/>
            <a:ext cx="122294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475" y="147955"/>
            <a:ext cx="6688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打印线下验货单（采购人）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59715" y="3153410"/>
            <a:ext cx="2763520" cy="41846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1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步：进入用户中心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线下采购管理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-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线下发货单管理</a:t>
            </a:r>
          </a:p>
        </p:txBody>
      </p:sp>
      <p:sp>
        <p:nvSpPr>
          <p:cNvPr id="12" name="文本框 12"/>
          <p:cNvSpPr txBox="1"/>
          <p:nvPr/>
        </p:nvSpPr>
        <p:spPr>
          <a:xfrm>
            <a:off x="6645275" y="1936115"/>
            <a:ext cx="2995930" cy="33591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16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步：打印选择的线下发货单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19085" y="3684270"/>
            <a:ext cx="3873500" cy="33591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3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rPr>
              <a:t>步：凭商城线下发货单、商家发票和学校要求的其他资料至财务处报销</a:t>
            </a:r>
          </a:p>
        </p:txBody>
      </p:sp>
      <p:sp>
        <p:nvSpPr>
          <p:cNvPr id="2" name="矩形 1"/>
          <p:cNvSpPr/>
          <p:nvPr/>
        </p:nvSpPr>
        <p:spPr>
          <a:xfrm>
            <a:off x="3725545" y="4493260"/>
            <a:ext cx="1051560" cy="201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83225" y="2943225"/>
            <a:ext cx="823595" cy="1911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670" y="3932555"/>
            <a:ext cx="2611120" cy="267652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采购人按学校原有的报账流程进行报账，所需报账凭证包括</a:t>
            </a:r>
            <a:r>
              <a:rPr lang="zh-CN" altLang="en-US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商家开具的发票、商城验货单（含收货人签名）及学校规定的其他所需材料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6789676" y="3013710"/>
            <a:ext cx="23631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331498" y="5217184"/>
            <a:ext cx="540451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南方科技大学喀斯玛用户交流群</a:t>
            </a:r>
            <a:endParaRPr lang="en-US" altLang="zh-CN" sz="24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群号：欢迎加入！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775960" y="554990"/>
            <a:ext cx="0" cy="58166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南方科技大学喀斯玛交流群群二维码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7460" y="819785"/>
            <a:ext cx="3408680" cy="4375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/>
          <p:nvPr/>
        </p:nvSpPr>
        <p:spPr>
          <a:xfrm>
            <a:off x="6540680" y="1810067"/>
            <a:ext cx="5067935" cy="43999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多领域</a:t>
            </a: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多品类</a:t>
            </a: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多用途</a:t>
            </a: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多品牌</a:t>
            </a: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多商家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7"/>
          <a:stretch>
            <a:fillRect/>
          </a:stretch>
        </p:blipFill>
        <p:spPr>
          <a:xfrm>
            <a:off x="43278" y="1741141"/>
            <a:ext cx="6172399" cy="4750875"/>
          </a:xfrm>
          <a:prstGeom prst="rect">
            <a:avLst/>
          </a:prstGeom>
        </p:spPr>
      </p:pic>
      <p:pic>
        <p:nvPicPr>
          <p:cNvPr id="6" name="图片 5" descr="喀斯玛LOGO-定-2016.5.25 [转换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4577" y="6595319"/>
            <a:ext cx="896337" cy="165518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6552110" y="1810067"/>
            <a:ext cx="5067935" cy="43999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多领域</a:t>
            </a: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多品类</a:t>
            </a: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多用途</a:t>
            </a: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多品牌</a:t>
            </a:r>
          </a:p>
          <a:p>
            <a:pPr algn="l">
              <a:lnSpc>
                <a:spcPct val="200000"/>
              </a:lnSpc>
            </a:pPr>
            <a:r>
              <a:rPr lang="zh-CN" sz="28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</a:rPr>
              <a:t>多商家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55765" y="2093912"/>
            <a:ext cx="3383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生物、化学、医药、材料、环境、食品、能源、机械、电子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...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855765" y="2894012"/>
            <a:ext cx="3764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全商城超过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96</a:t>
            </a:r>
            <a:r>
              <a:rPr 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万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种商品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855765" y="3922712"/>
            <a:ext cx="376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latin typeface="楷体" panose="02010609060101010101" charset="-122"/>
                <a:ea typeface="楷体" panose="02010609060101010101" charset="-122"/>
              </a:rPr>
              <a:t>科研、教学、办公、生产</a:t>
            </a:r>
            <a:endParaRPr lang="en-US" altLang="zh-CN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68465" y="4468812"/>
            <a:ext cx="3764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汇聚国内外</a:t>
            </a:r>
            <a:r>
              <a:rPr 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7400+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个品牌，主流品牌全进驻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6460670" y="2789872"/>
            <a:ext cx="485711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6460670" y="3640772"/>
            <a:ext cx="485711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6473370" y="4567872"/>
            <a:ext cx="485711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6473370" y="5431472"/>
            <a:ext cx="485711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868465" y="5390962"/>
            <a:ext cx="3895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超过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30</a:t>
            </a:r>
            <a:r>
              <a:rPr 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000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家各类供应商</a:t>
            </a:r>
          </a:p>
        </p:txBody>
      </p:sp>
      <p:sp>
        <p:nvSpPr>
          <p:cNvPr id="144" name="菱形 143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5" name="菱形 144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46" name="文本框 55"/>
          <p:cNvSpPr txBox="1"/>
          <p:nvPr/>
        </p:nvSpPr>
        <p:spPr>
          <a:xfrm>
            <a:off x="1467648" y="40407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商城介绍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9BA5AA3-27BE-4F8C-9BAB-A731437D61E7}"/>
              </a:ext>
            </a:extLst>
          </p:cNvPr>
          <p:cNvSpPr/>
          <p:nvPr/>
        </p:nvSpPr>
        <p:spPr>
          <a:xfrm>
            <a:off x="3048000" y="1859340"/>
            <a:ext cx="6096000" cy="3374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为了进一步的丰富和满足大家科研采购需求，欢迎老师和同学推荐供应商进驻商城，如有供应商想了解进驻商城相关事宜，请通知供应商致电咨询。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年费：免收年费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服务费：成交额2%（仪器仪表、技术服务、仪器维修类及特殊品类除外）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经营范围：南方科技大学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联系人：梁诗欣     </a:t>
            </a:r>
            <a:r>
              <a:rPr lang="en-US" altLang="zh-CN" b="1" dirty="0"/>
              <a:t>18903078713</a:t>
            </a:r>
            <a:endParaRPr lang="zh-CN" altLang="en-US" b="1" dirty="0"/>
          </a:p>
        </p:txBody>
      </p:sp>
      <p:sp>
        <p:nvSpPr>
          <p:cNvPr id="3" name="菱形 2">
            <a:extLst>
              <a:ext uri="{FF2B5EF4-FFF2-40B4-BE49-F238E27FC236}">
                <a16:creationId xmlns:a16="http://schemas.microsoft.com/office/drawing/2014/main" xmlns="" id="{62679A81-8449-4744-B32A-42926259935B}"/>
              </a:ext>
            </a:extLst>
          </p:cNvPr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xmlns="" id="{4CD87C5B-F975-4EA0-8C87-63F420A201F0}"/>
              </a:ext>
            </a:extLst>
          </p:cNvPr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5" name="文本框 55">
            <a:extLst>
              <a:ext uri="{FF2B5EF4-FFF2-40B4-BE49-F238E27FC236}">
                <a16:creationId xmlns:a16="http://schemas.microsoft.com/office/drawing/2014/main" xmlns="" id="{4FF5228A-ECF1-4010-9485-1E577D02AD6C}"/>
              </a:ext>
            </a:extLst>
          </p:cNvPr>
          <p:cNvSpPr txBox="1"/>
          <p:nvPr/>
        </p:nvSpPr>
        <p:spPr>
          <a:xfrm>
            <a:off x="1467648" y="40407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商城招商政策</a:t>
            </a:r>
          </a:p>
        </p:txBody>
      </p:sp>
    </p:spTree>
    <p:extLst>
      <p:ext uri="{BB962C8B-B14F-4D97-AF65-F5344CB8AC3E}">
        <p14:creationId xmlns:p14="http://schemas.microsoft.com/office/powerpoint/2010/main" val="37314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79550" y="41211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订单流程（自验货自结算）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grpSp>
        <p:nvGrpSpPr>
          <p:cNvPr id="4099" name="组合 5"/>
          <p:cNvGrpSpPr/>
          <p:nvPr/>
        </p:nvGrpSpPr>
        <p:grpSpPr>
          <a:xfrm>
            <a:off x="3989705" y="2660333"/>
            <a:ext cx="3154363" cy="739775"/>
            <a:chOff x="4415404" y="2304428"/>
            <a:chExt cx="3153506" cy="738589"/>
          </a:xfrm>
        </p:grpSpPr>
        <p:sp>
          <p:nvSpPr>
            <p:cNvPr id="4137" name="Rectangle 13"/>
            <p:cNvSpPr/>
            <p:nvPr/>
          </p:nvSpPr>
          <p:spPr>
            <a:xfrm>
              <a:off x="5159740" y="2504132"/>
              <a:ext cx="2409170" cy="3366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审核订单生效</a:t>
              </a:r>
            </a:p>
          </p:txBody>
        </p:sp>
        <p:sp>
          <p:nvSpPr>
            <p:cNvPr id="2" name="Oval 6"/>
            <p:cNvSpPr/>
            <p:nvPr/>
          </p:nvSpPr>
          <p:spPr>
            <a:xfrm>
              <a:off x="4415404" y="2304428"/>
              <a:ext cx="750684" cy="738589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charset="-122"/>
                  <a:ea typeface="华文细黑" panose="02010600040101010101" charset="-122"/>
                  <a:cs typeface="+mn-cs"/>
                </a:rPr>
                <a:t>会员</a:t>
              </a:r>
            </a:p>
          </p:txBody>
        </p:sp>
      </p:grpSp>
      <p:grpSp>
        <p:nvGrpSpPr>
          <p:cNvPr id="4100" name="组合 8"/>
          <p:cNvGrpSpPr/>
          <p:nvPr/>
        </p:nvGrpSpPr>
        <p:grpSpPr>
          <a:xfrm>
            <a:off x="6759258" y="4355148"/>
            <a:ext cx="3194050" cy="738187"/>
            <a:chOff x="7901216" y="2304427"/>
            <a:chExt cx="3195053" cy="738589"/>
          </a:xfrm>
        </p:grpSpPr>
        <p:sp>
          <p:nvSpPr>
            <p:cNvPr id="4135" name="Rectangle 17"/>
            <p:cNvSpPr/>
            <p:nvPr/>
          </p:nvSpPr>
          <p:spPr>
            <a:xfrm>
              <a:off x="8685687" y="2391787"/>
              <a:ext cx="2410582" cy="5838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点击已付款</a:t>
              </a:r>
              <a:endParaRPr lang="en-US" altLang="zh-CN" sz="1600" b="1" dirty="0">
                <a:solidFill>
                  <a:srgbClr val="595959"/>
                </a:solidFill>
                <a:latin typeface="华文细黑" panose="02010600040101010101" charset="-122"/>
                <a:ea typeface="华文细黑" panose="02010600040101010101" charset="-122"/>
                <a:cs typeface="Calibri" panose="020F0502020204030204" pitchFamily="34" charset="0"/>
              </a:endParaRPr>
            </a:p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或生成结算单</a:t>
              </a:r>
              <a:endParaRPr lang="en-US" altLang="x-none" sz="1600" b="1" dirty="0">
                <a:solidFill>
                  <a:srgbClr val="595959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11" name="Oval 6"/>
            <p:cNvSpPr/>
            <p:nvPr/>
          </p:nvSpPr>
          <p:spPr>
            <a:xfrm>
              <a:off x="7901216" y="2304427"/>
              <a:ext cx="751123" cy="738589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charset="-122"/>
                  <a:ea typeface="华文细黑" panose="02010600040101010101" charset="-122"/>
                  <a:cs typeface="+mn-cs"/>
                </a:rPr>
                <a:t>会员</a:t>
              </a:r>
            </a:p>
          </p:txBody>
        </p:sp>
      </p:grpSp>
      <p:grpSp>
        <p:nvGrpSpPr>
          <p:cNvPr id="4101" name="组合 11"/>
          <p:cNvGrpSpPr/>
          <p:nvPr/>
        </p:nvGrpSpPr>
        <p:grpSpPr>
          <a:xfrm>
            <a:off x="587058" y="2660650"/>
            <a:ext cx="3565525" cy="739775"/>
            <a:chOff x="1049482" y="2286000"/>
            <a:chExt cx="3161135" cy="738589"/>
          </a:xfrm>
        </p:grpSpPr>
        <p:sp>
          <p:nvSpPr>
            <p:cNvPr id="13" name="Oval 6"/>
            <p:cNvSpPr/>
            <p:nvPr/>
          </p:nvSpPr>
          <p:spPr>
            <a:xfrm>
              <a:off x="1049482" y="2286000"/>
              <a:ext cx="680643" cy="738589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charset="-122"/>
                  <a:ea typeface="华文细黑" panose="02010600040101010101" charset="-122"/>
                  <a:cs typeface="+mn-cs"/>
                </a:rPr>
                <a:t>会员</a:t>
              </a:r>
            </a:p>
          </p:txBody>
        </p:sp>
        <p:sp>
          <p:nvSpPr>
            <p:cNvPr id="4134" name="Rectangle 8"/>
            <p:cNvSpPr/>
            <p:nvPr/>
          </p:nvSpPr>
          <p:spPr>
            <a:xfrm>
              <a:off x="1801061" y="2504724"/>
              <a:ext cx="2409556" cy="3366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会员登录、采购下单</a:t>
              </a:r>
            </a:p>
          </p:txBody>
        </p:sp>
      </p:grpSp>
      <p:grpSp>
        <p:nvGrpSpPr>
          <p:cNvPr id="4102" name="组合 15"/>
          <p:cNvGrpSpPr/>
          <p:nvPr/>
        </p:nvGrpSpPr>
        <p:grpSpPr>
          <a:xfrm>
            <a:off x="3989388" y="4356100"/>
            <a:ext cx="3194050" cy="739775"/>
            <a:chOff x="7901216" y="2304427"/>
            <a:chExt cx="3193577" cy="738589"/>
          </a:xfrm>
        </p:grpSpPr>
        <p:sp>
          <p:nvSpPr>
            <p:cNvPr id="4131" name="Rectangle 17"/>
            <p:cNvSpPr/>
            <p:nvPr/>
          </p:nvSpPr>
          <p:spPr>
            <a:xfrm>
              <a:off x="8685325" y="2480357"/>
              <a:ext cx="2409468" cy="3366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财务结算报销</a:t>
              </a:r>
            </a:p>
          </p:txBody>
        </p:sp>
        <p:sp>
          <p:nvSpPr>
            <p:cNvPr id="18" name="Oval 6"/>
            <p:cNvSpPr/>
            <p:nvPr/>
          </p:nvSpPr>
          <p:spPr>
            <a:xfrm>
              <a:off x="7901216" y="2304427"/>
              <a:ext cx="750776" cy="73858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charset="-122"/>
                  <a:ea typeface="华文细黑" panose="02010600040101010101" charset="-122"/>
                  <a:cs typeface="+mn-cs"/>
                </a:rPr>
                <a:t>财务</a:t>
              </a:r>
            </a:p>
          </p:txBody>
        </p:sp>
      </p:grpSp>
      <p:grpSp>
        <p:nvGrpSpPr>
          <p:cNvPr id="4103" name="组合 18"/>
          <p:cNvGrpSpPr/>
          <p:nvPr/>
        </p:nvGrpSpPr>
        <p:grpSpPr>
          <a:xfrm>
            <a:off x="9625013" y="2688273"/>
            <a:ext cx="2294890" cy="738187"/>
            <a:chOff x="7901216" y="2304427"/>
            <a:chExt cx="2295610" cy="738589"/>
          </a:xfrm>
        </p:grpSpPr>
        <p:sp>
          <p:nvSpPr>
            <p:cNvPr id="4129" name="Rectangle 17"/>
            <p:cNvSpPr/>
            <p:nvPr/>
          </p:nvSpPr>
          <p:spPr>
            <a:xfrm>
              <a:off x="8685687" y="2477241"/>
              <a:ext cx="1511139" cy="337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验货签收</a:t>
              </a:r>
            </a:p>
          </p:txBody>
        </p:sp>
        <p:sp>
          <p:nvSpPr>
            <p:cNvPr id="21" name="Oval 6"/>
            <p:cNvSpPr/>
            <p:nvPr/>
          </p:nvSpPr>
          <p:spPr>
            <a:xfrm>
              <a:off x="7901216" y="2304427"/>
              <a:ext cx="751123" cy="738589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charset="-122"/>
                  <a:ea typeface="华文细黑" panose="02010600040101010101" charset="-122"/>
                  <a:cs typeface="+mn-cs"/>
                </a:rPr>
                <a:t>会员</a:t>
              </a:r>
            </a:p>
          </p:txBody>
        </p:sp>
      </p:grpSp>
      <p:grpSp>
        <p:nvGrpSpPr>
          <p:cNvPr id="4104" name="组合 21"/>
          <p:cNvGrpSpPr/>
          <p:nvPr/>
        </p:nvGrpSpPr>
        <p:grpSpPr>
          <a:xfrm>
            <a:off x="587375" y="4331970"/>
            <a:ext cx="3205163" cy="738188"/>
            <a:chOff x="1049482" y="2286000"/>
            <a:chExt cx="3204163" cy="738589"/>
          </a:xfrm>
        </p:grpSpPr>
        <p:sp>
          <p:nvSpPr>
            <p:cNvPr id="23" name="Oval 6"/>
            <p:cNvSpPr/>
            <p:nvPr/>
          </p:nvSpPr>
          <p:spPr>
            <a:xfrm>
              <a:off x="1049482" y="2286000"/>
              <a:ext cx="750654" cy="7385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charset="-122"/>
                  <a:ea typeface="华文细黑" panose="02010600040101010101" charset="-122"/>
                  <a:cs typeface="+mn-cs"/>
                </a:rPr>
                <a:t>商家</a:t>
              </a:r>
            </a:p>
          </p:txBody>
        </p:sp>
        <p:sp>
          <p:nvSpPr>
            <p:cNvPr id="4128" name="Rectangle 8"/>
            <p:cNvSpPr/>
            <p:nvPr/>
          </p:nvSpPr>
          <p:spPr>
            <a:xfrm>
              <a:off x="1844572" y="2486134"/>
              <a:ext cx="2409073" cy="337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收到款确认到账</a:t>
              </a:r>
            </a:p>
          </p:txBody>
        </p:sp>
      </p:grpSp>
      <p:sp>
        <p:nvSpPr>
          <p:cNvPr id="25" name="流程图: 终止 24"/>
          <p:cNvSpPr/>
          <p:nvPr/>
        </p:nvSpPr>
        <p:spPr>
          <a:xfrm>
            <a:off x="336868" y="5911850"/>
            <a:ext cx="1268413" cy="414338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Calibri" panose="020F0502020204030204" pitchFamily="34" charset="0"/>
              </a:rPr>
              <a:t>交易结束</a:t>
            </a:r>
          </a:p>
        </p:txBody>
      </p:sp>
      <p:sp>
        <p:nvSpPr>
          <p:cNvPr id="27" name="燕尾形 26"/>
          <p:cNvSpPr/>
          <p:nvPr/>
        </p:nvSpPr>
        <p:spPr>
          <a:xfrm>
            <a:off x="3498850" y="2910205"/>
            <a:ext cx="331788" cy="29368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sp>
        <p:nvSpPr>
          <p:cNvPr id="28" name="燕尾形 27"/>
          <p:cNvSpPr/>
          <p:nvPr/>
        </p:nvSpPr>
        <p:spPr>
          <a:xfrm rot="10800000">
            <a:off x="6225223" y="4577080"/>
            <a:ext cx="331788" cy="29368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grpSp>
        <p:nvGrpSpPr>
          <p:cNvPr id="4108" name="组合 28"/>
          <p:cNvGrpSpPr/>
          <p:nvPr/>
        </p:nvGrpSpPr>
        <p:grpSpPr>
          <a:xfrm>
            <a:off x="6746875" y="2688273"/>
            <a:ext cx="3206750" cy="738187"/>
            <a:chOff x="1049482" y="2286000"/>
            <a:chExt cx="3206513" cy="738589"/>
          </a:xfrm>
        </p:grpSpPr>
        <p:sp>
          <p:nvSpPr>
            <p:cNvPr id="30" name="Oval 6"/>
            <p:cNvSpPr/>
            <p:nvPr/>
          </p:nvSpPr>
          <p:spPr>
            <a:xfrm>
              <a:off x="1049482" y="2286000"/>
              <a:ext cx="750833" cy="7385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charset="-122"/>
                  <a:ea typeface="华文细黑" panose="02010600040101010101" charset="-122"/>
                  <a:cs typeface="+mn-cs"/>
                </a:rPr>
                <a:t>商家</a:t>
              </a:r>
            </a:p>
          </p:txBody>
        </p:sp>
        <p:sp>
          <p:nvSpPr>
            <p:cNvPr id="4126" name="Rectangle 8"/>
            <p:cNvSpPr/>
            <p:nvPr/>
          </p:nvSpPr>
          <p:spPr>
            <a:xfrm>
              <a:off x="1846348" y="2478192"/>
              <a:ext cx="2409647" cy="3373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确认订单发货</a:t>
              </a:r>
            </a:p>
          </p:txBody>
        </p:sp>
      </p:grpSp>
      <p:sp>
        <p:nvSpPr>
          <p:cNvPr id="34" name="燕尾形 33"/>
          <p:cNvSpPr/>
          <p:nvPr/>
        </p:nvSpPr>
        <p:spPr>
          <a:xfrm>
            <a:off x="6234430" y="2910205"/>
            <a:ext cx="333375" cy="29368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sp>
        <p:nvSpPr>
          <p:cNvPr id="35" name="燕尾形 34"/>
          <p:cNvSpPr/>
          <p:nvPr/>
        </p:nvSpPr>
        <p:spPr>
          <a:xfrm rot="10800000">
            <a:off x="9101138" y="4576763"/>
            <a:ext cx="333375" cy="29368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sp>
        <p:nvSpPr>
          <p:cNvPr id="3" name="燕尾形 2"/>
          <p:cNvSpPr/>
          <p:nvPr/>
        </p:nvSpPr>
        <p:spPr>
          <a:xfrm rot="10800000">
            <a:off x="3489643" y="4554220"/>
            <a:ext cx="331788" cy="29368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sp>
        <p:nvSpPr>
          <p:cNvPr id="38" name="燕尾形 37"/>
          <p:cNvSpPr/>
          <p:nvPr/>
        </p:nvSpPr>
        <p:spPr>
          <a:xfrm rot="5400000">
            <a:off x="804228" y="5344160"/>
            <a:ext cx="333375" cy="29368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grpSp>
        <p:nvGrpSpPr>
          <p:cNvPr id="4113" name="组合 38"/>
          <p:cNvGrpSpPr/>
          <p:nvPr/>
        </p:nvGrpSpPr>
        <p:grpSpPr>
          <a:xfrm>
            <a:off x="9625330" y="4355783"/>
            <a:ext cx="2381885" cy="738187"/>
            <a:chOff x="1049482" y="2286000"/>
            <a:chExt cx="2288301" cy="738589"/>
          </a:xfrm>
        </p:grpSpPr>
        <p:sp>
          <p:nvSpPr>
            <p:cNvPr id="40" name="Oval 6"/>
            <p:cNvSpPr/>
            <p:nvPr/>
          </p:nvSpPr>
          <p:spPr>
            <a:xfrm>
              <a:off x="1049482" y="2286000"/>
              <a:ext cx="751888" cy="7385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charset="-122"/>
                  <a:ea typeface="华文细黑" panose="02010600040101010101" charset="-122"/>
                  <a:cs typeface="+mn-cs"/>
                </a:rPr>
                <a:t>商家</a:t>
              </a:r>
            </a:p>
          </p:txBody>
        </p:sp>
        <p:sp>
          <p:nvSpPr>
            <p:cNvPr id="4124" name="Rectangle 8"/>
            <p:cNvSpPr/>
            <p:nvPr/>
          </p:nvSpPr>
          <p:spPr>
            <a:xfrm>
              <a:off x="1802895" y="2362877"/>
              <a:ext cx="1534888" cy="583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开发票送到</a:t>
              </a:r>
            </a:p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各个课题组</a:t>
              </a:r>
            </a:p>
          </p:txBody>
        </p:sp>
      </p:grpSp>
      <p:sp>
        <p:nvSpPr>
          <p:cNvPr id="53" name="燕尾形 52"/>
          <p:cNvSpPr/>
          <p:nvPr/>
        </p:nvSpPr>
        <p:spPr>
          <a:xfrm>
            <a:off x="9101138" y="2900998"/>
            <a:ext cx="333375" cy="29368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sp>
        <p:nvSpPr>
          <p:cNvPr id="57" name="燕尾形 56"/>
          <p:cNvSpPr/>
          <p:nvPr/>
        </p:nvSpPr>
        <p:spPr>
          <a:xfrm rot="5400000">
            <a:off x="9834563" y="3706178"/>
            <a:ext cx="331788" cy="29368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sp>
        <p:nvSpPr>
          <p:cNvPr id="61" name="流程图: 终止 60"/>
          <p:cNvSpPr/>
          <p:nvPr/>
        </p:nvSpPr>
        <p:spPr>
          <a:xfrm>
            <a:off x="337185" y="1435100"/>
            <a:ext cx="1268413" cy="415925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Calibri" panose="020F0502020204030204" pitchFamily="34" charset="0"/>
              </a:rPr>
              <a:t>交易开始</a:t>
            </a:r>
          </a:p>
        </p:txBody>
      </p:sp>
      <p:sp>
        <p:nvSpPr>
          <p:cNvPr id="62" name="燕尾形 61"/>
          <p:cNvSpPr/>
          <p:nvPr/>
        </p:nvSpPr>
        <p:spPr>
          <a:xfrm rot="5400000">
            <a:off x="796608" y="2122805"/>
            <a:ext cx="331788" cy="29368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grpSp>
        <p:nvGrpSpPr>
          <p:cNvPr id="4118" name="组合 41"/>
          <p:cNvGrpSpPr/>
          <p:nvPr/>
        </p:nvGrpSpPr>
        <p:grpSpPr>
          <a:xfrm>
            <a:off x="2515870" y="1274128"/>
            <a:ext cx="3529013" cy="737870"/>
            <a:chOff x="1049482" y="2286000"/>
            <a:chExt cx="3161135" cy="738522"/>
          </a:xfrm>
        </p:grpSpPr>
        <p:sp>
          <p:nvSpPr>
            <p:cNvPr id="4" name="Oval 6"/>
            <p:cNvSpPr/>
            <p:nvPr/>
          </p:nvSpPr>
          <p:spPr>
            <a:xfrm>
              <a:off x="1049482" y="2286000"/>
              <a:ext cx="699630" cy="738522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华文细黑" panose="02010600040101010101" charset="-122"/>
                  <a:ea typeface="华文细黑" panose="02010600040101010101" charset="-122"/>
                  <a:cs typeface="+mn-cs"/>
                </a:rPr>
                <a:t>会员</a:t>
              </a:r>
            </a:p>
          </p:txBody>
        </p:sp>
        <p:sp>
          <p:nvSpPr>
            <p:cNvPr id="4122" name="Rectangle 8"/>
            <p:cNvSpPr/>
            <p:nvPr/>
          </p:nvSpPr>
          <p:spPr>
            <a:xfrm>
              <a:off x="1800305" y="2503679"/>
              <a:ext cx="2410312" cy="3374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rgbClr val="595959"/>
                  </a:solidFill>
                  <a:latin typeface="华文细黑" panose="02010600040101010101" charset="-122"/>
                  <a:ea typeface="华文细黑" panose="02010600040101010101" charset="-122"/>
                  <a:cs typeface="Calibri" panose="020F0502020204030204" pitchFamily="34" charset="0"/>
                </a:rPr>
                <a:t>向设备部申请注册账号</a:t>
              </a:r>
            </a:p>
          </p:txBody>
        </p:sp>
      </p:grpSp>
      <p:sp>
        <p:nvSpPr>
          <p:cNvPr id="10" name="燕尾形 9"/>
          <p:cNvSpPr/>
          <p:nvPr/>
        </p:nvSpPr>
        <p:spPr>
          <a:xfrm rot="10800000">
            <a:off x="1908175" y="1496060"/>
            <a:ext cx="333375" cy="29368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sp>
        <p:nvSpPr>
          <p:cNvPr id="144" name="菱形 143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5" name="菱形 144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060" y="1322070"/>
            <a:ext cx="1122870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提交采购权限授权书，</a:t>
            </a:r>
            <a:r>
              <a: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统一交由设备部汇总，平台批量注册账号</a:t>
            </a:r>
          </a:p>
        </p:txBody>
      </p:sp>
      <p:pic>
        <p:nvPicPr>
          <p:cNvPr id="5" name="图片 4" descr="喀斯玛LOGO-定-2016.5.25 [转换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79550" y="41211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账号注册</a:t>
            </a:r>
          </a:p>
        </p:txBody>
      </p:sp>
      <p:sp>
        <p:nvSpPr>
          <p:cNvPr id="144" name="菱形 143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5" name="菱形 144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4F30501-8983-4125-A3BB-EC2977272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597" y="1948117"/>
            <a:ext cx="5646909" cy="45952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直接连接符 15"/>
          <p:cNvSpPr>
            <a:spLocks noChangeShapeType="1"/>
          </p:cNvSpPr>
          <p:nvPr/>
        </p:nvSpPr>
        <p:spPr bwMode="auto">
          <a:xfrm>
            <a:off x="1209674" y="3505200"/>
            <a:ext cx="2006599" cy="0"/>
          </a:xfrm>
          <a:prstGeom prst="line">
            <a:avLst/>
          </a:prstGeom>
          <a:noFill/>
          <a:ln w="19050">
            <a:solidFill>
              <a:srgbClr val="E8B16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直接连接符 16"/>
          <p:cNvSpPr>
            <a:spLocks noChangeShapeType="1"/>
          </p:cNvSpPr>
          <p:nvPr/>
        </p:nvSpPr>
        <p:spPr bwMode="auto">
          <a:xfrm>
            <a:off x="7996822" y="2095627"/>
            <a:ext cx="2420132" cy="1587"/>
          </a:xfrm>
          <a:prstGeom prst="line">
            <a:avLst/>
          </a:prstGeom>
          <a:noFill/>
          <a:ln w="19050">
            <a:solidFill>
              <a:srgbClr val="519CD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直接连接符 18"/>
          <p:cNvSpPr>
            <a:spLocks noChangeShapeType="1"/>
          </p:cNvSpPr>
          <p:nvPr/>
        </p:nvSpPr>
        <p:spPr bwMode="auto">
          <a:xfrm>
            <a:off x="7997086" y="4165005"/>
            <a:ext cx="2313188" cy="1587"/>
          </a:xfrm>
          <a:prstGeom prst="line">
            <a:avLst/>
          </a:prstGeom>
          <a:noFill/>
          <a:ln w="19050">
            <a:solidFill>
              <a:srgbClr val="519CD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右箭头 33"/>
          <p:cNvSpPr>
            <a:spLocks noChangeArrowheads="1"/>
          </p:cNvSpPr>
          <p:nvPr/>
        </p:nvSpPr>
        <p:spPr bwMode="auto">
          <a:xfrm rot="19231963">
            <a:off x="7666355" y="2016760"/>
            <a:ext cx="365125" cy="3889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右箭头 35"/>
          <p:cNvSpPr>
            <a:spLocks noChangeArrowheads="1"/>
          </p:cNvSpPr>
          <p:nvPr/>
        </p:nvSpPr>
        <p:spPr bwMode="auto">
          <a:xfrm rot="2368497">
            <a:off x="7664450" y="3867150"/>
            <a:ext cx="365125" cy="390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右箭头 37"/>
          <p:cNvSpPr>
            <a:spLocks noChangeArrowheads="1"/>
          </p:cNvSpPr>
          <p:nvPr/>
        </p:nvSpPr>
        <p:spPr bwMode="auto">
          <a:xfrm rot="10800000">
            <a:off x="3216275" y="3310731"/>
            <a:ext cx="366713" cy="3889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B0F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209675" y="3126065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商家会员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09675" y="3518217"/>
            <a:ext cx="218995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商家自行注册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商城审核</a:t>
            </a:r>
          </a:p>
        </p:txBody>
      </p:sp>
      <p:sp>
        <p:nvSpPr>
          <p:cNvPr id="51" name="矩形 50"/>
          <p:cNvSpPr/>
          <p:nvPr/>
        </p:nvSpPr>
        <p:spPr>
          <a:xfrm>
            <a:off x="9271076" y="1728541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采购会员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278996" y="2097873"/>
            <a:ext cx="213795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账户商城统一注册</a:t>
            </a:r>
          </a:p>
          <a:p>
            <a:pPr algn="r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759391" y="3779544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资产管理人员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005764" y="4166592"/>
            <a:ext cx="225591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商城统一注册</a:t>
            </a:r>
          </a:p>
          <a:p>
            <a:pPr algn="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可设置子账户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2176145"/>
            <a:ext cx="3402330" cy="2658110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3055620" y="5757545"/>
            <a:ext cx="5276215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icrosoft JhengHei UI" panose="020B0604030504040204" charset="-120"/>
                <a:ea typeface="Microsoft JhengHei UI" panose="020B0604030504040204" charset="-120"/>
              </a:rPr>
              <a:t>http://www.casmart.com.cn/</a:t>
            </a:r>
          </a:p>
        </p:txBody>
      </p:sp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79550" y="412115"/>
            <a:ext cx="444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各角色账号分配模式</a:t>
            </a:r>
          </a:p>
        </p:txBody>
      </p:sp>
      <p:sp>
        <p:nvSpPr>
          <p:cNvPr id="144" name="菱形 143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5" name="菱形 144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喀斯玛LOGO-定-2016.5.25 [转换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055" y="222250"/>
            <a:ext cx="2020570" cy="37401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324610" y="2259965"/>
            <a:ext cx="9543415" cy="1896745"/>
          </a:xfrm>
          <a:prstGeom prst="roundRect">
            <a:avLst/>
          </a:prstGeom>
          <a:solidFill>
            <a:srgbClr val="5B9BD5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40990" y="2654935"/>
            <a:ext cx="65100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操作流程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77AF"/>
      </a:accent1>
      <a:accent2>
        <a:srgbClr val="3EA0C6"/>
      </a:accent2>
      <a:accent3>
        <a:srgbClr val="3477AF"/>
      </a:accent3>
      <a:accent4>
        <a:srgbClr val="3EA0C6"/>
      </a:accent4>
      <a:accent5>
        <a:srgbClr val="3477AF"/>
      </a:accent5>
      <a:accent6>
        <a:srgbClr val="3EA0C6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1551</Words>
  <Application>Microsoft Office PowerPoint</Application>
  <PresentationFormat>自定义</PresentationFormat>
  <Paragraphs>282</Paragraphs>
  <Slides>38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</cp:revision>
  <dcterms:created xsi:type="dcterms:W3CDTF">2018-03-01T02:03:00Z</dcterms:created>
  <dcterms:modified xsi:type="dcterms:W3CDTF">2019-06-28T06:43:02Z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